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Barlow Condensed" panose="020B0604020202020204" charset="0"/>
      <p:regular r:id="rId60"/>
      <p:bold r:id="rId61"/>
      <p:italic r:id="rId62"/>
      <p:boldItalic r:id="rId63"/>
    </p:embeddedFont>
    <p:embeddedFont>
      <p:font typeface="Barlow Condensed SemiBold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fc4a57b3a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fc4a57b3a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fc4a57b3a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fc4a57b3a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fc4a57b3a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fc4a57b3a_0_1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fc4a57b3a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fc4a57b3a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fc4a57b3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fc4a57b3a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fc4a57b3a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fc4a57b3a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fc4a57b3a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fc4a57b3a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dfd7db5b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dfd7db5b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fc4a57b3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fc4a57b3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dfc4a57b3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dfc4a57b3a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fc4a57b3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fc4a57b3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fc4a57b3a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fc4a57b3a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dfc4a57b3a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dfc4a57b3a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dfc4a57b3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dfc4a57b3a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fc4a57b3a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fc4a57b3a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dd95c679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dd95c679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d95c679d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d95c679d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dfd7db5b2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dfd7db5b2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dd95c679d3_1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dd95c679d3_1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prédiction reste constante au cours du temps 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dd95c679d3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dd95c679d3_1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 a donné de bon résultatscumul d’erreur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fd7db5b2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dfd7db5b2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fc4a57b3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fc4a57b3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dd95c679d3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dd95c679d3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dfd7db5b2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dfd7db5b2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dd95c679d3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dd95c679d3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dd95c679d3_1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dd95c679d3_1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dfd7db5b2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dfd7db5b2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dfc4a57b3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dfc4a57b3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dfd7db5b24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dfd7db5b24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e096e6dcb0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e096e6dcb0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e096e6dcb0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e096e6dcb0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e001a4a7b9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e001a4a7b9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c4a57b3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c4a57b3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e096e6dc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e096e6dc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dfc4a57b3a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dfc4a57b3a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dfc4a57b3a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dfc4a57b3a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dfc4a57b3a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dfc4a57b3a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e001a4a7b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e001a4a7b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dd95c679d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dd95c679d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dd95c679d3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dd95c679d3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prédiction reste constante au cours du temps 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dd95c679d3_1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dd95c679d3_1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e001a4a7b9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e001a4a7b9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MAJ proportionnellement à leur besoin de changement afin de faire moins d'erreurs la prochaine fois.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e096e6dcb0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e096e6dcb0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c4a57b3a_0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c4a57b3a_0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dd95c679d3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dd95c679d3_1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e001a4a7b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e001a4a7b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dd95c679d3_1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dd95c679d3_1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dd95c679d3_1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dd95c679d3_1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fc4a57b3a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fc4a57b3a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c4a57b3a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fc4a57b3a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statistique ou test visuel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fc4a57b3a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fc4a57b3a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fc4a57b3a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fc4a57b3a_0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acf et pacf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062725"/>
            <a:ext cx="29601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Réalisé par: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3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Nesrine JOUINI</a:t>
            </a:r>
            <a:endParaRPr sz="16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Wael KHEMAKHEM</a:t>
            </a:r>
            <a:endParaRPr sz="16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Ihebeddine MARNAOUI</a:t>
            </a:r>
            <a:endParaRPr sz="16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99750" y="1091175"/>
            <a:ext cx="4746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Prédiction des cours boursiers d’entreprises IT</a:t>
            </a:r>
            <a:endParaRPr sz="3900" dirty="0">
              <a:solidFill>
                <a:srgbClr val="434343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56" name="Google Shape;56;p13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3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3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3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13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3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3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3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13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3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3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3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3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13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3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3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3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3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13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3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3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3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3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3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3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3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3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3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3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3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3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2336250" y="-30812"/>
            <a:ext cx="507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Université de la Manouba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École Nationale des Sciences de l’Informatique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500" y="-24850"/>
            <a:ext cx="962675" cy="12111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4959900" y="3062725"/>
            <a:ext cx="29601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Encadré par: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Docteur Rym BESROUR</a:t>
            </a:r>
            <a:endParaRPr sz="16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3027000" y="4822875"/>
            <a:ext cx="36918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Année universitaire: 2021-2022</a:t>
            </a:r>
            <a:endParaRPr sz="14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(6/10)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45" name="Google Shape;4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machine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Decision tree regressor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46" name="Google Shape;446;p22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2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22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p22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22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22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22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22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22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22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22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22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22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22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22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22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3" name="Google Shape;463;p22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22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22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22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22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22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22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22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1" name="Google Shape;471;p22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22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3" name="Google Shape;473;p22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4" name="Google Shape;474;p22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p22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22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22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22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22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2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1" name="Google Shape;481;p22"/>
          <p:cNvPicPr preferRelativeResize="0"/>
          <p:nvPr/>
        </p:nvPicPr>
        <p:blipFill rotWithShape="1">
          <a:blip r:embed="rId3">
            <a:alphaModFix/>
          </a:blip>
          <a:srcRect l="3171" r="2158"/>
          <a:stretch/>
        </p:blipFill>
        <p:spPr>
          <a:xfrm>
            <a:off x="5565056" y="1662150"/>
            <a:ext cx="3201419" cy="3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2"/>
          <p:cNvSpPr txBox="1"/>
          <p:nvPr/>
        </p:nvSpPr>
        <p:spPr>
          <a:xfrm>
            <a:off x="817325" y="2821825"/>
            <a:ext cx="3822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-"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construit l’arbre en divisant l’ensemble des observations sur les noeuds ( écart type )</a:t>
            </a:r>
            <a:endParaRPr sz="18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83" name="Google Shape;483;p22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10/35</a:t>
            </a:r>
            <a:endParaRPr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(7/10)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89" name="Google Shape;48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RNN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-342900" algn="just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-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adapté aux prédictions de données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457200" algn="just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séquentielles grâce à une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457200" algn="just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architecture basée sur la mémoire.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-342900" algn="just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-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Vanishing gradient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sz="2300" b="1" i="1" u="sng" dirty="0">
              <a:solidFill>
                <a:srgbClr val="FF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90" name="Google Shape;490;p23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23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p23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23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3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3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23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23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23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23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23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23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23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23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23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23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3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3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23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23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23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3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23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3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3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3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23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3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23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23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23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23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23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3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3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5" name="Google Shape;525;p23"/>
          <p:cNvPicPr preferRelativeResize="0"/>
          <p:nvPr/>
        </p:nvPicPr>
        <p:blipFill rotWithShape="1">
          <a:blip r:embed="rId3">
            <a:alphaModFix/>
          </a:blip>
          <a:srcRect l="32360" t="4698" r="13297" b="2999"/>
          <a:stretch/>
        </p:blipFill>
        <p:spPr>
          <a:xfrm>
            <a:off x="5383050" y="2475575"/>
            <a:ext cx="3576376" cy="18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3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11/35</a:t>
            </a:r>
            <a:endParaRPr sz="2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(8/10)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32" name="Google Shape;5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RNN-LSTM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533" name="Google Shape;533;p2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2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p2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2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2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2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2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2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2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2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2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2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2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2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2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2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2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2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2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2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2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2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2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4" name="Google Shape;564;p2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5" name="Google Shape;565;p2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7" name="Google Shape;567;p2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8" name="Google Shape;5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374" y="2107050"/>
            <a:ext cx="5077225" cy="29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4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12/35</a:t>
            </a:r>
            <a:endParaRPr sz="20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(10/10)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75" name="Google Shape;57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Méthodologie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576" name="Google Shape;576;p25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25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25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25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5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1" name="Google Shape;581;p25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25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25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25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25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5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25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25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5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5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5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5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5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5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5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5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25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25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25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25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25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5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25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2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25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25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25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25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p25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25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25"/>
          <p:cNvSpPr txBox="1"/>
          <p:nvPr/>
        </p:nvSpPr>
        <p:spPr>
          <a:xfrm>
            <a:off x="630700" y="2041775"/>
            <a:ext cx="2405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A73B"/>
                </a:solidFill>
                <a:latin typeface="Arvo"/>
                <a:ea typeface="Arvo"/>
                <a:cs typeface="Arvo"/>
                <a:sym typeface="Arvo"/>
              </a:rPr>
              <a:t>Sprint 1</a:t>
            </a:r>
            <a:endParaRPr sz="1800" b="1" dirty="0">
              <a:solidFill>
                <a:srgbClr val="FFA73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vo"/>
                <a:ea typeface="Arvo"/>
                <a:cs typeface="Arvo"/>
                <a:sym typeface="Arvo"/>
              </a:rPr>
              <a:t>R</a:t>
            </a: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echerche et analyse de la dataset à utiliser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2" name="Google Shape;612;p25"/>
          <p:cNvSpPr txBox="1"/>
          <p:nvPr/>
        </p:nvSpPr>
        <p:spPr>
          <a:xfrm>
            <a:off x="3373900" y="2041775"/>
            <a:ext cx="24054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823B"/>
                </a:solidFill>
                <a:latin typeface="Arvo"/>
                <a:ea typeface="Arvo"/>
                <a:cs typeface="Arvo"/>
                <a:sym typeface="Arvo"/>
              </a:rPr>
              <a:t>Sprint 2</a:t>
            </a:r>
            <a:endParaRPr sz="1800" b="1" dirty="0">
              <a:solidFill>
                <a:srgbClr val="FF823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Implémentation de l’algorithme statistique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3" name="Google Shape;613;p25"/>
          <p:cNvSpPr txBox="1"/>
          <p:nvPr/>
        </p:nvSpPr>
        <p:spPr>
          <a:xfrm>
            <a:off x="6117100" y="1996750"/>
            <a:ext cx="2405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Sprint 3 </a:t>
            </a:r>
            <a:endParaRPr sz="1800" b="1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Implémentation des algorithmes machine learning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4" name="Google Shape;614;p25"/>
          <p:cNvSpPr txBox="1"/>
          <p:nvPr/>
        </p:nvSpPr>
        <p:spPr>
          <a:xfrm>
            <a:off x="2307100" y="3489575"/>
            <a:ext cx="2405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Sprint 4</a:t>
            </a:r>
            <a:endParaRPr sz="1800" b="1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Implémentation des algorithmes deep learning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5" name="Google Shape;615;p25"/>
          <p:cNvSpPr txBox="1"/>
          <p:nvPr/>
        </p:nvSpPr>
        <p:spPr>
          <a:xfrm>
            <a:off x="5050300" y="3489575"/>
            <a:ext cx="2405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78001B"/>
                </a:solidFill>
                <a:latin typeface="Arvo"/>
                <a:ea typeface="Arvo"/>
                <a:cs typeface="Arvo"/>
                <a:sym typeface="Arvo"/>
              </a:rPr>
              <a:t>Sprint 5</a:t>
            </a:r>
            <a:endParaRPr sz="1800" b="1" dirty="0">
              <a:solidFill>
                <a:srgbClr val="78001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Implémentation de la partie Front-end et Back-end et de la liaison entre eux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16" name="Google Shape;616;p25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13/35</a:t>
            </a:r>
            <a:endParaRPr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6"/>
          <p:cNvSpPr txBox="1">
            <a:spLocks noGrp="1"/>
          </p:cNvSpPr>
          <p:nvPr>
            <p:ph type="title"/>
          </p:nvPr>
        </p:nvSpPr>
        <p:spPr>
          <a:xfrm>
            <a:off x="3986825" y="1899925"/>
            <a:ext cx="85206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22" name="Google Shape;622;p26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2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6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2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2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26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26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2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2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26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26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26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26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2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2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2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2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p2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0" name="Google Shape;640;p2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p26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2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2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2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26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6" name="Google Shape;646;p26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2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2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2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2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2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2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2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2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26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58" name="Google Shape;658;p26"/>
          <p:cNvCxnSpPr/>
          <p:nvPr/>
        </p:nvCxnSpPr>
        <p:spPr>
          <a:xfrm>
            <a:off x="3986825" y="-16500"/>
            <a:ext cx="9600" cy="35442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26"/>
          <p:cNvSpPr txBox="1">
            <a:spLocks noGrp="1"/>
          </p:cNvSpPr>
          <p:nvPr>
            <p:ph type="sldNum" idx="12"/>
          </p:nvPr>
        </p:nvSpPr>
        <p:spPr>
          <a:xfrm>
            <a:off x="8186570" y="46632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lt1"/>
                </a:solidFill>
              </a:rPr>
              <a:t>14/35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(1/4)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65" name="Google Shape;6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Acteurs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66" name="Google Shape;666;p27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27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27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27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27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27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27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27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p27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5" name="Google Shape;675;p27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6" name="Google Shape;676;p27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7" name="Google Shape;677;p27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27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27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0" name="Google Shape;680;p27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1" name="Google Shape;681;p27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2" name="Google Shape;682;p27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683;p27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4" name="Google Shape;684;p27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5" name="Google Shape;685;p27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6" name="Google Shape;686;p27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7" name="Google Shape;687;p27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p27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27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0" name="Google Shape;690;p27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27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2" name="Google Shape;692;p27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3" name="Google Shape;693;p27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Google Shape;694;p27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27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27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27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27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27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27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27"/>
          <p:cNvSpPr txBox="1"/>
          <p:nvPr/>
        </p:nvSpPr>
        <p:spPr>
          <a:xfrm>
            <a:off x="3876750" y="2518975"/>
            <a:ext cx="401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achète des actions boursières et de les revend à un prix plus élevé en vue de réaliser un profit.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02" name="Google Shape;702;p27"/>
          <p:cNvSpPr/>
          <p:nvPr/>
        </p:nvSpPr>
        <p:spPr>
          <a:xfrm>
            <a:off x="2204150" y="2942975"/>
            <a:ext cx="1241924" cy="1571476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3" name="Google Shape;703;p27"/>
          <p:cNvSpPr/>
          <p:nvPr/>
        </p:nvSpPr>
        <p:spPr>
          <a:xfrm>
            <a:off x="2508949" y="2276747"/>
            <a:ext cx="649542" cy="572682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4" name="Google Shape;704;p27"/>
          <p:cNvSpPr/>
          <p:nvPr/>
        </p:nvSpPr>
        <p:spPr>
          <a:xfrm>
            <a:off x="1707825" y="3492950"/>
            <a:ext cx="2121600" cy="12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27"/>
          <p:cNvSpPr txBox="1"/>
          <p:nvPr/>
        </p:nvSpPr>
        <p:spPr>
          <a:xfrm>
            <a:off x="2454575" y="3479700"/>
            <a:ext cx="71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Barlow Condensed"/>
                <a:ea typeface="Barlow Condensed"/>
                <a:cs typeface="Barlow Condensed"/>
                <a:sym typeface="Barlow Condensed"/>
              </a:rPr>
              <a:t>Trader</a:t>
            </a:r>
            <a:endParaRPr sz="2000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06" name="Google Shape;706;p27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15/35</a:t>
            </a:r>
            <a:endParaRPr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(2/4)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12" name="Google Shape;7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Besoins fonctionnels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713" name="Google Shape;713;p28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28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28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28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28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28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9" name="Google Shape;719;p28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0" name="Google Shape;720;p28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1" name="Google Shape;721;p28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2" name="Google Shape;722;p28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3" name="Google Shape;723;p28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28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5" name="Google Shape;725;p28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p28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7" name="Google Shape;727;p28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8" name="Google Shape;728;p28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28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28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28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28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3" name="Google Shape;733;p28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4" name="Google Shape;734;p28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5" name="Google Shape;735;p28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" name="Google Shape;736;p28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28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8" name="Google Shape;738;p28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28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28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1" name="Google Shape;741;p28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p28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3" name="Google Shape;743;p28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4" name="Google Shape;744;p28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5" name="Google Shape;745;p28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28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28"/>
          <p:cNvSpPr/>
          <p:nvPr/>
        </p:nvSpPr>
        <p:spPr>
          <a:xfrm>
            <a:off x="299150" y="2942975"/>
            <a:ext cx="1241924" cy="1571476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8" name="Google Shape;748;p28"/>
          <p:cNvSpPr/>
          <p:nvPr/>
        </p:nvSpPr>
        <p:spPr>
          <a:xfrm>
            <a:off x="603949" y="2276747"/>
            <a:ext cx="649542" cy="572682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9" name="Google Shape;749;p28"/>
          <p:cNvSpPr/>
          <p:nvPr/>
        </p:nvSpPr>
        <p:spPr>
          <a:xfrm>
            <a:off x="121975" y="3492950"/>
            <a:ext cx="1802400" cy="10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0" name="Google Shape;750;p28"/>
          <p:cNvSpPr txBox="1"/>
          <p:nvPr/>
        </p:nvSpPr>
        <p:spPr>
          <a:xfrm>
            <a:off x="549575" y="3479700"/>
            <a:ext cx="71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Barlow Condensed"/>
                <a:ea typeface="Barlow Condensed"/>
                <a:cs typeface="Barlow Condensed"/>
                <a:sym typeface="Barlow Condensed"/>
              </a:rPr>
              <a:t>Trader</a:t>
            </a:r>
            <a:endParaRPr sz="2000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1" name="Google Shape;751;p28"/>
          <p:cNvSpPr txBox="1"/>
          <p:nvPr/>
        </p:nvSpPr>
        <p:spPr>
          <a:xfrm>
            <a:off x="1901425" y="2075750"/>
            <a:ext cx="6621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Arvo"/>
                <a:ea typeface="Arvo"/>
                <a:cs typeface="Arvo"/>
                <a:sym typeface="Arvo"/>
              </a:rPr>
              <a:t>-    S’inscrire</a:t>
            </a:r>
            <a:r>
              <a:rPr lang="fr" sz="18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lang="fr-TN"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fr-TN"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Arvo"/>
                <a:ea typeface="Arvo"/>
                <a:cs typeface="Arvo"/>
                <a:sym typeface="Arvo"/>
              </a:rPr>
              <a:t>-    S’authentifier</a:t>
            </a:r>
            <a:r>
              <a:rPr lang="fr" sz="18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Arvo"/>
                <a:ea typeface="Arvo"/>
                <a:cs typeface="Arvo"/>
                <a:sym typeface="Arvo"/>
              </a:rPr>
              <a:t>-  Visualiser la prédiction à court terme (j+1 -&gt; j+7) du cours boursier d’une entreprise dans une courbe</a:t>
            </a:r>
            <a:r>
              <a:rPr lang="fr" sz="18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</a:t>
            </a: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52" name="Google Shape;752;p28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3" name="Google Shape;753;p28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16/35</a:t>
            </a:r>
            <a:endParaRPr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(3/4)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9" name="Google Shape;75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Besoins fonctionnels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760" name="Google Shape;760;p29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29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2" name="Google Shape;762;p29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p29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29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5" name="Google Shape;765;p29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p29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29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29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p29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0" name="Google Shape;770;p29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1" name="Google Shape;771;p29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p29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3" name="Google Shape;773;p29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p29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29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29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7" name="Google Shape;777;p29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" name="Google Shape;778;p29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29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0" name="Google Shape;780;p29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1" name="Google Shape;781;p29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29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29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29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29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6" name="Google Shape;786;p29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29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8" name="Google Shape;788;p29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p29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29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29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2" name="Google Shape;792;p29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3" name="Google Shape;793;p29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4" name="Google Shape;794;p29"/>
          <p:cNvSpPr/>
          <p:nvPr/>
        </p:nvSpPr>
        <p:spPr>
          <a:xfrm>
            <a:off x="299150" y="2942975"/>
            <a:ext cx="1241924" cy="1571476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5" name="Google Shape;795;p29"/>
          <p:cNvSpPr/>
          <p:nvPr/>
        </p:nvSpPr>
        <p:spPr>
          <a:xfrm>
            <a:off x="603949" y="2276747"/>
            <a:ext cx="649542" cy="572682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6" name="Google Shape;796;p29"/>
          <p:cNvSpPr/>
          <p:nvPr/>
        </p:nvSpPr>
        <p:spPr>
          <a:xfrm>
            <a:off x="121975" y="3492950"/>
            <a:ext cx="1802400" cy="10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7" name="Google Shape;797;p29"/>
          <p:cNvSpPr txBox="1"/>
          <p:nvPr/>
        </p:nvSpPr>
        <p:spPr>
          <a:xfrm>
            <a:off x="549575" y="3479700"/>
            <a:ext cx="71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Barlow Condensed"/>
                <a:ea typeface="Barlow Condensed"/>
                <a:cs typeface="Barlow Condensed"/>
                <a:sym typeface="Barlow Condensed"/>
              </a:rPr>
              <a:t>Trader</a:t>
            </a:r>
            <a:endParaRPr sz="2000"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8" name="Google Shape;798;p29"/>
          <p:cNvSpPr txBox="1"/>
          <p:nvPr/>
        </p:nvSpPr>
        <p:spPr>
          <a:xfrm>
            <a:off x="1901425" y="1923350"/>
            <a:ext cx="66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Arvo"/>
                <a:ea typeface="Arvo"/>
                <a:cs typeface="Arvo"/>
                <a:sym typeface="Arvo"/>
              </a:rPr>
              <a:t>- Visualiser la prédiction du cours boursier d’une entreprise à long terme.</a:t>
            </a: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rvo"/>
              <a:ea typeface="Arvo"/>
              <a:cs typeface="Arvo"/>
              <a:sym typeface="Arv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Arvo"/>
                <a:ea typeface="Arvo"/>
                <a:cs typeface="Arvo"/>
                <a:sym typeface="Arvo"/>
              </a:rPr>
              <a:t>-  Visualiser la prédiction du jour j+1 dans un tableau de toutes les entreprises.</a:t>
            </a:r>
            <a:endParaRPr sz="18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99" name="Google Shape;799;p29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Google Shape;800;p29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17/35</a:t>
            </a:r>
            <a:endParaRPr sz="2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(4/4)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6" name="Google Shape;80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Besoins non fonctionnels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807" name="Google Shape;807;p30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8" name="Google Shape;808;p30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9" name="Google Shape;809;p30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0" name="Google Shape;810;p30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1" name="Google Shape;811;p30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2" name="Google Shape;812;p30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0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0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0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6" name="Google Shape;816;p30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7" name="Google Shape;817;p30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8" name="Google Shape;818;p30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9" name="Google Shape;819;p30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0" name="Google Shape;820;p30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1" name="Google Shape;821;p30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" name="Google Shape;822;p30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3" name="Google Shape;823;p30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4" name="Google Shape;824;p30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5" name="Google Shape;825;p30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30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30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8" name="Google Shape;828;p30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9" name="Google Shape;829;p30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0" name="Google Shape;830;p30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p30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2" name="Google Shape;832;p30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3" name="Google Shape;833;p30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4" name="Google Shape;834;p30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30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6" name="Google Shape;836;p30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7" name="Google Shape;837;p30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8" name="Google Shape;838;p30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30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0" name="Google Shape;840;p30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1" name="Google Shape;841;p30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2" name="Google Shape;842;p30"/>
          <p:cNvGrpSpPr/>
          <p:nvPr/>
        </p:nvGrpSpPr>
        <p:grpSpPr>
          <a:xfrm>
            <a:off x="782800" y="1945973"/>
            <a:ext cx="7807424" cy="831775"/>
            <a:chOff x="1483170" y="2534156"/>
            <a:chExt cx="4981130" cy="645638"/>
          </a:xfrm>
        </p:grpSpPr>
        <p:sp>
          <p:nvSpPr>
            <p:cNvPr id="843" name="Google Shape;843;p30"/>
            <p:cNvSpPr/>
            <p:nvPr/>
          </p:nvSpPr>
          <p:spPr>
            <a:xfrm>
              <a:off x="1483170" y="2534156"/>
              <a:ext cx="1027800" cy="634500"/>
            </a:xfrm>
            <a:prstGeom prst="roundRect">
              <a:avLst>
                <a:gd name="adj" fmla="val 16667"/>
              </a:avLst>
            </a:prstGeom>
            <a:solidFill>
              <a:srgbClr val="01879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</a:rPr>
                <a:t>Ergonomie</a:t>
              </a:r>
              <a:endParaRPr sz="17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</a:rPr>
                <a:t>3 couleurs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2800941" y="2545294"/>
              <a:ext cx="1027800" cy="634500"/>
            </a:xfrm>
            <a:prstGeom prst="roundRect">
              <a:avLst>
                <a:gd name="adj" fmla="val 16667"/>
              </a:avLst>
            </a:prstGeom>
            <a:solidFill>
              <a:srgbClr val="FFA7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</a:rPr>
                <a:t>Utilisabilité</a:t>
              </a:r>
              <a:endParaRPr sz="17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</a:rPr>
                <a:t>aucun prérequis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4118729" y="2545294"/>
              <a:ext cx="1027800" cy="634500"/>
            </a:xfrm>
            <a:prstGeom prst="roundRect">
              <a:avLst>
                <a:gd name="adj" fmla="val 16667"/>
              </a:avLst>
            </a:prstGeom>
            <a:solidFill>
              <a:srgbClr val="FF82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</a:rPr>
                <a:t>Disponibilité</a:t>
              </a:r>
              <a:endParaRPr sz="17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</a:rPr>
                <a:t>24/24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5436501" y="2539733"/>
              <a:ext cx="1027800" cy="634500"/>
            </a:xfrm>
            <a:prstGeom prst="roundRect">
              <a:avLst>
                <a:gd name="adj" fmla="val 16667"/>
              </a:avLst>
            </a:prstGeom>
            <a:solidFill>
              <a:srgbClr val="F5340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700" b="1">
                  <a:solidFill>
                    <a:schemeClr val="lt1"/>
                  </a:solidFill>
                </a:rPr>
                <a:t>Performance</a:t>
              </a:r>
              <a:endParaRPr sz="1700" b="1" dirty="0">
                <a:solidFill>
                  <a:schemeClr val="lt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lt1"/>
                  </a:solidFill>
                </a:rPr>
                <a:t>15 secondes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18/35</a:t>
            </a:r>
            <a:endParaRPr sz="2000" b="1" dirty="0"/>
          </a:p>
        </p:txBody>
      </p:sp>
      <p:sp>
        <p:nvSpPr>
          <p:cNvPr id="848" name="Google Shape;848;p30"/>
          <p:cNvSpPr txBox="1">
            <a:spLocks noGrp="1"/>
          </p:cNvSpPr>
          <p:nvPr>
            <p:ph type="body" idx="1"/>
          </p:nvPr>
        </p:nvSpPr>
        <p:spPr>
          <a:xfrm>
            <a:off x="426213" y="3278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Besoins du domaine</a:t>
            </a:r>
            <a:endParaRPr sz="5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-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Courbes conformes aux normes  des graphiques boursiers.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1"/>
          <p:cNvSpPr txBox="1">
            <a:spLocks noGrp="1"/>
          </p:cNvSpPr>
          <p:nvPr>
            <p:ph type="title"/>
          </p:nvPr>
        </p:nvSpPr>
        <p:spPr>
          <a:xfrm>
            <a:off x="3986825" y="1899925"/>
            <a:ext cx="85206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54" name="Google Shape;854;p31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Google Shape;855;p31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6" name="Google Shape;856;p31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31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8" name="Google Shape;858;p31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31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31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31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p31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p31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31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31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p31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7" name="Google Shape;867;p31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8" name="Google Shape;868;p31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31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1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p31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31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31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4" name="Google Shape;874;p31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5" name="Google Shape;875;p31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6" name="Google Shape;876;p31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31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31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31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31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31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2" name="Google Shape;882;p31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31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4" name="Google Shape;884;p31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5" name="Google Shape;885;p31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6" name="Google Shape;886;p31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7" name="Google Shape;887;p31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8" name="Google Shape;888;p31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9" name="Google Shape;889;p31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90" name="Google Shape;890;p31"/>
          <p:cNvCxnSpPr/>
          <p:nvPr/>
        </p:nvCxnSpPr>
        <p:spPr>
          <a:xfrm>
            <a:off x="3986825" y="-16500"/>
            <a:ext cx="9600" cy="35442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31"/>
          <p:cNvSpPr txBox="1">
            <a:spLocks noGrp="1"/>
          </p:cNvSpPr>
          <p:nvPr>
            <p:ph type="sldNum" idx="12"/>
          </p:nvPr>
        </p:nvSpPr>
        <p:spPr>
          <a:xfrm>
            <a:off x="8186570" y="46632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lt1"/>
                </a:solidFill>
              </a:rPr>
              <a:t>19/35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1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1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1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1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1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14"/>
          <p:cNvSpPr txBox="1"/>
          <p:nvPr/>
        </p:nvSpPr>
        <p:spPr>
          <a:xfrm>
            <a:off x="2402825" y="373405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IV.  Réalisation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2402825" y="17383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AutoNum type="romanUcPeriod"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2402825" y="240355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II.  Analyse des besoins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402825" y="30688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III.  Conception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402825" y="422800"/>
            <a:ext cx="388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5340B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Plan</a:t>
            </a:r>
            <a:endParaRPr sz="3600" dirty="0">
              <a:solidFill>
                <a:srgbClr val="F5340B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cxnSp>
        <p:nvCxnSpPr>
          <p:cNvPr id="139" name="Google Shape;139;p14"/>
          <p:cNvCxnSpPr/>
          <p:nvPr/>
        </p:nvCxnSpPr>
        <p:spPr>
          <a:xfrm>
            <a:off x="2234225" y="-245100"/>
            <a:ext cx="11700" cy="55827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/>
          <p:nvPr/>
        </p:nvSpPr>
        <p:spPr>
          <a:xfrm>
            <a:off x="2402825" y="10525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Introduction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2402825" y="4329100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Conclusion</a:t>
            </a:r>
            <a:endParaRPr sz="36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2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 (1/3)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7" name="Google Shape;89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architecturale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Choix technologiques 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898" name="Google Shape;898;p32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p32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0" name="Google Shape;900;p32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" name="Google Shape;901;p32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" name="Google Shape;902;p32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32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32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5" name="Google Shape;905;p32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6" name="Google Shape;906;p32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7" name="Google Shape;907;p32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8" name="Google Shape;908;p32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9" name="Google Shape;909;p32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0" name="Google Shape;910;p32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1" name="Google Shape;911;p32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32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32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4" name="Google Shape;914;p32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" name="Google Shape;915;p32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6" name="Google Shape;916;p32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7" name="Google Shape;917;p32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8" name="Google Shape;918;p32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9" name="Google Shape;919;p32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0" name="Google Shape;920;p32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1" name="Google Shape;921;p32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2" name="Google Shape;922;p32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p32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32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5" name="Google Shape;925;p32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p32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7" name="Google Shape;927;p32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8" name="Google Shape;928;p32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32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32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32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2" name="Google Shape;932;p32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33" name="Google Shape;9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172" y="2469547"/>
            <a:ext cx="2174100" cy="1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2"/>
          <p:cNvPicPr preferRelativeResize="0"/>
          <p:nvPr/>
        </p:nvPicPr>
        <p:blipFill rotWithShape="1">
          <a:blip r:embed="rId4">
            <a:alphaModFix/>
          </a:blip>
          <a:srcRect l="28721" t="35072" r="28916" b="36523"/>
          <a:stretch/>
        </p:blipFill>
        <p:spPr>
          <a:xfrm>
            <a:off x="3571250" y="2742423"/>
            <a:ext cx="1734480" cy="4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2"/>
          <p:cNvPicPr preferRelativeResize="0"/>
          <p:nvPr/>
        </p:nvPicPr>
        <p:blipFill rotWithShape="1">
          <a:blip r:embed="rId5">
            <a:alphaModFix/>
          </a:blip>
          <a:srcRect t="26448"/>
          <a:stretch/>
        </p:blipFill>
        <p:spPr>
          <a:xfrm>
            <a:off x="885475" y="2512950"/>
            <a:ext cx="2583911" cy="1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32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20/35</a:t>
            </a:r>
            <a:endParaRPr sz="2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 (2/3)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2" name="Google Shape;94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architecturale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Choix technologiques 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43" name="Google Shape;943;p33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p33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5" name="Google Shape;945;p33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6" name="Google Shape;946;p33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7" name="Google Shape;947;p33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8" name="Google Shape;948;p33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9" name="Google Shape;949;p33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0" name="Google Shape;950;p33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1" name="Google Shape;951;p33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2" name="Google Shape;952;p33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3" name="Google Shape;953;p33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4" name="Google Shape;954;p33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3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33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7" name="Google Shape;957;p33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33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9" name="Google Shape;959;p33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960;p33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33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2" name="Google Shape;962;p33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33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4" name="Google Shape;964;p33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33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6" name="Google Shape;966;p33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33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8" name="Google Shape;968;p33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9" name="Google Shape;969;p33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0" name="Google Shape;970;p33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1" name="Google Shape;971;p33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2" name="Google Shape;972;p33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p33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4" name="Google Shape;974;p33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5" name="Google Shape;975;p33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6" name="Google Shape;976;p33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7" name="Google Shape;977;p33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78" name="Google Shape;9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22" y="2441625"/>
            <a:ext cx="1862250" cy="13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3"/>
          <p:cNvPicPr preferRelativeResize="0"/>
          <p:nvPr/>
        </p:nvPicPr>
        <p:blipFill rotWithShape="1">
          <a:blip r:embed="rId4">
            <a:alphaModFix/>
          </a:blip>
          <a:srcRect r="31759"/>
          <a:stretch/>
        </p:blipFill>
        <p:spPr>
          <a:xfrm>
            <a:off x="642400" y="2798625"/>
            <a:ext cx="249140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3"/>
          <p:cNvPicPr preferRelativeResize="0"/>
          <p:nvPr/>
        </p:nvPicPr>
        <p:blipFill rotWithShape="1">
          <a:blip r:embed="rId5">
            <a:alphaModFix/>
          </a:blip>
          <a:srcRect t="25852" b="35243"/>
          <a:stretch/>
        </p:blipFill>
        <p:spPr>
          <a:xfrm>
            <a:off x="5785050" y="2867762"/>
            <a:ext cx="2993001" cy="5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33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21/35</a:t>
            </a:r>
            <a:endParaRPr sz="2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 (3/3)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7" name="Google Shape;9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architecturale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Architecture physique et logique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88" name="Google Shape;988;p3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9" name="Google Shape;989;p3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0" name="Google Shape;990;p3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1" name="Google Shape;991;p3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2" name="Google Shape;992;p3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3" name="Google Shape;993;p3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4" name="Google Shape;994;p3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3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6" name="Google Shape;996;p3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7" name="Google Shape;997;p3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8" name="Google Shape;998;p3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9" name="Google Shape;999;p3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3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3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3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3" name="Google Shape;1003;p3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4" name="Google Shape;1004;p3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5" name="Google Shape;1005;p3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6" name="Google Shape;1006;p3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7" name="Google Shape;1007;p3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8" name="Google Shape;1008;p3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9" name="Google Shape;1009;p3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0" name="Google Shape;1010;p3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p3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2" name="Google Shape;1012;p3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3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3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5" name="Google Shape;1015;p3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p3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7" name="Google Shape;1017;p3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8" name="Google Shape;1018;p3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9" name="Google Shape;1019;p3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0" name="Google Shape;1020;p3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1" name="Google Shape;1021;p3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3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3" name="Google Shape;1023;p34"/>
          <p:cNvPicPr preferRelativeResize="0"/>
          <p:nvPr/>
        </p:nvPicPr>
        <p:blipFill rotWithShape="1">
          <a:blip r:embed="rId3">
            <a:alphaModFix/>
          </a:blip>
          <a:srcRect t="6611"/>
          <a:stretch/>
        </p:blipFill>
        <p:spPr>
          <a:xfrm>
            <a:off x="1834825" y="2074468"/>
            <a:ext cx="6578950" cy="3084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34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22/35</a:t>
            </a:r>
            <a:endParaRPr sz="2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5"/>
          <p:cNvSpPr txBox="1">
            <a:spLocks noGrp="1"/>
          </p:cNvSpPr>
          <p:nvPr>
            <p:ph type="title"/>
          </p:nvPr>
        </p:nvSpPr>
        <p:spPr>
          <a:xfrm>
            <a:off x="3986825" y="1899925"/>
            <a:ext cx="85206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  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0" name="Google Shape;1030;p35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1" name="Google Shape;1031;p35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2" name="Google Shape;1032;p35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3" name="Google Shape;1033;p35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4" name="Google Shape;1034;p35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5" name="Google Shape;1035;p35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" name="Google Shape;1036;p35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7" name="Google Shape;1037;p35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p35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9" name="Google Shape;1039;p35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0" name="Google Shape;1040;p35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p35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2" name="Google Shape;1042;p35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p35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4" name="Google Shape;1044;p35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5" name="Google Shape;1045;p35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6" name="Google Shape;1046;p35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" name="Google Shape;1047;p35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" name="Google Shape;1048;p35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9" name="Google Shape;1049;p35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35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1052;p35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3" name="Google Shape;1053;p35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4" name="Google Shape;1054;p35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" name="Google Shape;1055;p35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6" name="Google Shape;1056;p35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7" name="Google Shape;1057;p35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35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35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p35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1" name="Google Shape;1061;p35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2" name="Google Shape;1062;p35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3" name="Google Shape;1063;p35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35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3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66" name="Google Shape;1066;p35"/>
          <p:cNvCxnSpPr/>
          <p:nvPr/>
        </p:nvCxnSpPr>
        <p:spPr>
          <a:xfrm>
            <a:off x="3986825" y="-16500"/>
            <a:ext cx="9600" cy="35442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35"/>
          <p:cNvSpPr txBox="1">
            <a:spLocks noGrp="1"/>
          </p:cNvSpPr>
          <p:nvPr>
            <p:ph type="sldNum" idx="12"/>
          </p:nvPr>
        </p:nvSpPr>
        <p:spPr>
          <a:xfrm>
            <a:off x="8186570" y="46632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lt1"/>
                </a:solidFill>
              </a:rPr>
              <a:t>23/35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(1/9)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3" name="Google Shape;107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Environnement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de travail </a:t>
            </a:r>
            <a:endParaRPr dirty="0"/>
          </a:p>
        </p:txBody>
      </p:sp>
      <p:sp>
        <p:nvSpPr>
          <p:cNvPr id="1074" name="Google Shape;1074;p36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5" name="Google Shape;1075;p36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36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7" name="Google Shape;1077;p36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36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36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36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1" name="Google Shape;1081;p36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2" name="Google Shape;1082;p36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3" name="Google Shape;1083;p36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4" name="Google Shape;1084;p36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5" name="Google Shape;1085;p36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6" name="Google Shape;1086;p36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7" name="Google Shape;1087;p36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8" name="Google Shape;1088;p36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9" name="Google Shape;1089;p36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p36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36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2" name="Google Shape;1092;p36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1093;p36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4" name="Google Shape;1094;p36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36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6" name="Google Shape;1096;p36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7" name="Google Shape;1097;p36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8" name="Google Shape;1098;p36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9" name="Google Shape;1099;p36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0" name="Google Shape;1100;p36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36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36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3" name="Google Shape;1103;p36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4" name="Google Shape;1104;p36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5" name="Google Shape;1105;p36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6" name="Google Shape;1106;p36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7" name="Google Shape;1107;p36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8" name="Google Shape;1108;p36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09" name="Google Shape;11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450" y="1154660"/>
            <a:ext cx="865250" cy="78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7228" y="1980392"/>
            <a:ext cx="502551" cy="45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0134" y="3061666"/>
            <a:ext cx="502547" cy="46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0675" y="3940162"/>
            <a:ext cx="669027" cy="61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2600" y="1840522"/>
            <a:ext cx="502550" cy="4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36"/>
          <p:cNvSpPr txBox="1"/>
          <p:nvPr/>
        </p:nvSpPr>
        <p:spPr>
          <a:xfrm>
            <a:off x="4673150" y="699700"/>
            <a:ext cx="179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C107"/>
                </a:solidFill>
                <a:latin typeface="Arvo"/>
                <a:ea typeface="Arvo"/>
                <a:cs typeface="Arvo"/>
                <a:sym typeface="Arvo"/>
              </a:rPr>
              <a:t>Google Colaboratory</a:t>
            </a:r>
            <a:endParaRPr sz="1800" dirty="0">
              <a:solidFill>
                <a:srgbClr val="FFC10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15" name="Google Shape;1115;p36"/>
          <p:cNvSpPr txBox="1"/>
          <p:nvPr/>
        </p:nvSpPr>
        <p:spPr>
          <a:xfrm>
            <a:off x="7243141" y="1747436"/>
            <a:ext cx="115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1873B0"/>
                </a:solidFill>
                <a:latin typeface="Arvo"/>
                <a:ea typeface="Arvo"/>
                <a:cs typeface="Arvo"/>
                <a:sym typeface="Arvo"/>
              </a:rPr>
              <a:t>Visual Studio Code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16" name="Google Shape;1116;p36"/>
          <p:cNvSpPr txBox="1"/>
          <p:nvPr/>
        </p:nvSpPr>
        <p:spPr>
          <a:xfrm>
            <a:off x="7395553" y="3164675"/>
            <a:ext cx="156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15A24"/>
                </a:solidFill>
                <a:latin typeface="Arvo"/>
                <a:ea typeface="Arvo"/>
                <a:cs typeface="Arvo"/>
                <a:sym typeface="Arvo"/>
              </a:rPr>
              <a:t>Postman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17" name="Google Shape;1117;p36"/>
          <p:cNvSpPr txBox="1"/>
          <p:nvPr/>
        </p:nvSpPr>
        <p:spPr>
          <a:xfrm>
            <a:off x="3853222" y="4502000"/>
            <a:ext cx="115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6A247"/>
                </a:solidFill>
                <a:latin typeface="Arvo"/>
                <a:ea typeface="Arvo"/>
                <a:cs typeface="Arvo"/>
                <a:sym typeface="Arvo"/>
              </a:rPr>
              <a:t>Overleaf</a:t>
            </a:r>
            <a:endParaRPr sz="1800" dirty="0">
              <a:solidFill>
                <a:srgbClr val="46A24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18" name="Google Shape;1118;p36"/>
          <p:cNvSpPr txBox="1"/>
          <p:nvPr/>
        </p:nvSpPr>
        <p:spPr>
          <a:xfrm>
            <a:off x="2329125" y="3012275"/>
            <a:ext cx="137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0000"/>
                </a:solidFill>
                <a:latin typeface="Arvo"/>
                <a:ea typeface="Arvo"/>
                <a:cs typeface="Arvo"/>
                <a:sym typeface="Arvo"/>
              </a:rPr>
              <a:t>Visual Paradigm</a:t>
            </a:r>
            <a:endParaRPr sz="1800" dirty="0">
              <a:solidFill>
                <a:srgbClr val="CC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19" name="Google Shape;1119;p36"/>
          <p:cNvSpPr txBox="1"/>
          <p:nvPr/>
        </p:nvSpPr>
        <p:spPr>
          <a:xfrm>
            <a:off x="2881975" y="1922575"/>
            <a:ext cx="123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17EC8"/>
                </a:solidFill>
                <a:latin typeface="Arvo"/>
                <a:ea typeface="Arvo"/>
                <a:cs typeface="Arvo"/>
                <a:sym typeface="Arvo"/>
              </a:rPr>
              <a:t>Trello</a:t>
            </a: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120" name="Google Shape;1120;p36"/>
          <p:cNvPicPr preferRelativeResize="0"/>
          <p:nvPr/>
        </p:nvPicPr>
        <p:blipFill rotWithShape="1">
          <a:blip r:embed="rId8">
            <a:alphaModFix/>
          </a:blip>
          <a:srcRect l="34211" t="28003" r="45262" b="20397"/>
          <a:stretch/>
        </p:blipFill>
        <p:spPr>
          <a:xfrm>
            <a:off x="3681600" y="2911175"/>
            <a:ext cx="547199" cy="6349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36"/>
          <p:cNvSpPr/>
          <p:nvPr/>
        </p:nvSpPr>
        <p:spPr>
          <a:xfrm>
            <a:off x="4615250" y="2148250"/>
            <a:ext cx="1756438" cy="1586767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Environnement logiciel</a:t>
            </a:r>
            <a:endParaRPr sz="15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22" name="Google Shape;1122;p36"/>
          <p:cNvGrpSpPr/>
          <p:nvPr/>
        </p:nvGrpSpPr>
        <p:grpSpPr>
          <a:xfrm>
            <a:off x="4228769" y="1871603"/>
            <a:ext cx="2517674" cy="2154580"/>
            <a:chOff x="6039282" y="1042577"/>
            <a:chExt cx="734315" cy="731929"/>
          </a:xfrm>
        </p:grpSpPr>
        <p:sp>
          <p:nvSpPr>
            <p:cNvPr id="1123" name="Google Shape;1123;p3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44" name="Google Shape;1144;p36"/>
          <p:cNvPicPr preferRelativeResize="0"/>
          <p:nvPr/>
        </p:nvPicPr>
        <p:blipFill rotWithShape="1">
          <a:blip r:embed="rId9">
            <a:alphaModFix/>
          </a:blip>
          <a:srcRect l="29827" t="21265" r="24998" b="40265"/>
          <a:stretch/>
        </p:blipFill>
        <p:spPr>
          <a:xfrm>
            <a:off x="6066900" y="3963625"/>
            <a:ext cx="669025" cy="5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36"/>
          <p:cNvSpPr txBox="1"/>
          <p:nvPr/>
        </p:nvSpPr>
        <p:spPr>
          <a:xfrm>
            <a:off x="5947750" y="4452950"/>
            <a:ext cx="115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rPr>
              <a:t>Spyder</a:t>
            </a:r>
            <a:endParaRPr sz="1800" dirty="0">
              <a:solidFill>
                <a:schemeClr val="dk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46" name="Google Shape;1146;p36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24/35</a:t>
            </a:r>
            <a:endParaRPr sz="20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(2/9)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2" name="Google Shape;115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Recherche d’une dataset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53" name="Google Shape;1153;p37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4" name="Google Shape;1154;p37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5" name="Google Shape;1155;p37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6" name="Google Shape;1156;p37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7" name="Google Shape;1157;p37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8" name="Google Shape;1158;p37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9" name="Google Shape;1159;p37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0" name="Google Shape;1160;p37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1" name="Google Shape;1161;p37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37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3" name="Google Shape;1163;p37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4" name="Google Shape;1164;p37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5" name="Google Shape;1165;p37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6" name="Google Shape;1166;p37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7" name="Google Shape;1167;p37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8" name="Google Shape;1168;p37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9" name="Google Shape;1169;p37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0" name="Google Shape;1170;p37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1" name="Google Shape;1171;p37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2" name="Google Shape;1172;p37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3" name="Google Shape;1173;p37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4" name="Google Shape;1174;p37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5" name="Google Shape;1175;p37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6" name="Google Shape;1176;p37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7" name="Google Shape;1177;p37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8" name="Google Shape;1178;p37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9" name="Google Shape;1179;p37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0" name="Google Shape;1180;p37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37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37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3" name="Google Shape;1183;p37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4" name="Google Shape;1184;p37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5" name="Google Shape;1185;p37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6" name="Google Shape;1186;p37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7" name="Google Shape;1187;p37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88" name="Google Shape;1188;p37"/>
          <p:cNvPicPr preferRelativeResize="0"/>
          <p:nvPr/>
        </p:nvPicPr>
        <p:blipFill rotWithShape="1">
          <a:blip r:embed="rId3">
            <a:alphaModFix/>
          </a:blip>
          <a:srcRect t="69739"/>
          <a:stretch/>
        </p:blipFill>
        <p:spPr>
          <a:xfrm>
            <a:off x="1650475" y="2861411"/>
            <a:ext cx="6972800" cy="1740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37"/>
          <p:cNvSpPr txBox="1"/>
          <p:nvPr/>
        </p:nvSpPr>
        <p:spPr>
          <a:xfrm>
            <a:off x="464100" y="2078450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Yahoo Finance	</a:t>
            </a:r>
            <a:endParaRPr sz="18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Sélection de 18 entreprises IT </a:t>
            </a:r>
            <a:endParaRPr sz="18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90" name="Google Shape;1190;p37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25/35</a:t>
            </a:r>
            <a:endParaRPr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(3/9)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6" name="Google Shape;119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statistique</a:t>
            </a:r>
            <a:endParaRPr sz="1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ARIMA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vo"/>
              <a:buChar char="●"/>
            </a:pPr>
            <a:endParaRPr sz="1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197" name="Google Shape;1197;p38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8" name="Google Shape;1198;p38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9" name="Google Shape;1199;p38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0" name="Google Shape;1200;p38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1" name="Google Shape;1201;p38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2" name="Google Shape;1202;p38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3" name="Google Shape;1203;p38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4" name="Google Shape;1204;p38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5" name="Google Shape;1205;p38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6" name="Google Shape;1206;p38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7" name="Google Shape;1207;p38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38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9" name="Google Shape;1209;p38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0" name="Google Shape;1210;p38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1" name="Google Shape;1211;p38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2" name="Google Shape;1212;p38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3" name="Google Shape;1213;p38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4" name="Google Shape;1214;p38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5" name="Google Shape;1215;p38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6" name="Google Shape;1216;p38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7" name="Google Shape;1217;p38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8" name="Google Shape;1218;p38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9" name="Google Shape;1219;p38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0" name="Google Shape;1220;p38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1" name="Google Shape;1221;p38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2" name="Google Shape;1222;p38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3" name="Google Shape;1223;p38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38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5" name="Google Shape;1225;p38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6" name="Google Shape;1226;p38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7" name="Google Shape;1227;p38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8" name="Google Shape;1228;p38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9" name="Google Shape;1229;p38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0" name="Google Shape;1230;p38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1" name="Google Shape;1231;p38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32" name="Google Shape;1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525" y="2204300"/>
            <a:ext cx="5323950" cy="275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38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26/35</a:t>
            </a:r>
            <a:endParaRPr sz="20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(4/9)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9" name="Google Shape;123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machine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Decision tree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240" name="Google Shape;1240;p39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1" name="Google Shape;1241;p39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2" name="Google Shape;1242;p39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3" name="Google Shape;1243;p39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4" name="Google Shape;1244;p39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5" name="Google Shape;1245;p39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6" name="Google Shape;1246;p39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7" name="Google Shape;1247;p39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8" name="Google Shape;1248;p39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9" name="Google Shape;1249;p39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0" name="Google Shape;1250;p39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1" name="Google Shape;1251;p39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2" name="Google Shape;1252;p39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3" name="Google Shape;1253;p39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4" name="Google Shape;1254;p39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5" name="Google Shape;1255;p39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6" name="Google Shape;1256;p39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7" name="Google Shape;1257;p39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8" name="Google Shape;1258;p39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9" name="Google Shape;1259;p39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0" name="Google Shape;1260;p39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1" name="Google Shape;1261;p39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p39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3" name="Google Shape;1263;p39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4" name="Google Shape;1264;p39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5" name="Google Shape;1265;p39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6" name="Google Shape;1266;p39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7" name="Google Shape;1267;p39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39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9" name="Google Shape;1269;p39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0" name="Google Shape;1270;p39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1" name="Google Shape;1271;p39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2" name="Google Shape;1272;p39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3" name="Google Shape;1273;p39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4" name="Google Shape;1274;p39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75" name="Google Shape;1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600" y="2527149"/>
            <a:ext cx="7531374" cy="245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39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27/35</a:t>
            </a:r>
            <a:endParaRPr sz="20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(5/9)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2" name="Google Shape;128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RNN-LSTM univarié 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283" name="Google Shape;1283;p40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40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5" name="Google Shape;1285;p40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6" name="Google Shape;1286;p40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7" name="Google Shape;1287;p40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8" name="Google Shape;1288;p40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9" name="Google Shape;1289;p40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0" name="Google Shape;1290;p40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1" name="Google Shape;1291;p40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2" name="Google Shape;1292;p40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3" name="Google Shape;1293;p40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4" name="Google Shape;1294;p40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5" name="Google Shape;1295;p40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6" name="Google Shape;1296;p40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7" name="Google Shape;1297;p40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8" name="Google Shape;1298;p40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9" name="Google Shape;1299;p40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0" name="Google Shape;1300;p40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1" name="Google Shape;1301;p40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2" name="Google Shape;1302;p40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3" name="Google Shape;1303;p40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4" name="Google Shape;1304;p40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p40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6" name="Google Shape;1306;p40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7" name="Google Shape;1307;p40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8" name="Google Shape;1308;p40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9" name="Google Shape;1309;p40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0" name="Google Shape;1310;p40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1" name="Google Shape;1311;p40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" name="Google Shape;1312;p40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3" name="Google Shape;1313;p40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4" name="Google Shape;1314;p40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5" name="Google Shape;1315;p40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6" name="Google Shape;1316;p40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7" name="Google Shape;1317;p40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40"/>
          <p:cNvSpPr txBox="1">
            <a:spLocks noGrp="1"/>
          </p:cNvSpPr>
          <p:nvPr>
            <p:ph type="body" idx="1"/>
          </p:nvPr>
        </p:nvSpPr>
        <p:spPr>
          <a:xfrm>
            <a:off x="1330788" y="3899675"/>
            <a:ext cx="34596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Prédiction par récurrence                    ⇒ cumul d’erreur</a:t>
            </a: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19" name="Google Shape;1319;p40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28/35</a:t>
            </a:r>
            <a:endParaRPr sz="2000" b="1" dirty="0"/>
          </a:p>
        </p:txBody>
      </p:sp>
      <p:sp>
        <p:nvSpPr>
          <p:cNvPr id="1320" name="Google Shape;1320;p40"/>
          <p:cNvSpPr/>
          <p:nvPr/>
        </p:nvSpPr>
        <p:spPr>
          <a:xfrm>
            <a:off x="2374000" y="2956050"/>
            <a:ext cx="1373201" cy="858046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One-step</a:t>
            </a:r>
            <a:endParaRPr sz="15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21" name="Google Shape;1321;p40"/>
          <p:cNvSpPr/>
          <p:nvPr/>
        </p:nvSpPr>
        <p:spPr>
          <a:xfrm>
            <a:off x="5574387" y="2956050"/>
            <a:ext cx="1373201" cy="858046"/>
          </a:xfrm>
          <a:custGeom>
            <a:avLst/>
            <a:gdLst/>
            <a:ahLst/>
            <a:cxnLst/>
            <a:rect l="l" t="t" r="r" b="b"/>
            <a:pathLst>
              <a:path w="14713" h="14738" extrusionOk="0">
                <a:moveTo>
                  <a:pt x="7419" y="1"/>
                </a:moveTo>
                <a:cubicBezTo>
                  <a:pt x="3334" y="1"/>
                  <a:pt x="0" y="3359"/>
                  <a:pt x="0" y="7420"/>
                </a:cubicBezTo>
                <a:cubicBezTo>
                  <a:pt x="0" y="11505"/>
                  <a:pt x="3334" y="14738"/>
                  <a:pt x="7419" y="14738"/>
                </a:cubicBezTo>
                <a:cubicBezTo>
                  <a:pt x="11479" y="14738"/>
                  <a:pt x="14712" y="11505"/>
                  <a:pt x="14712" y="7420"/>
                </a:cubicBezTo>
                <a:cubicBezTo>
                  <a:pt x="14712" y="3359"/>
                  <a:pt x="11479" y="1"/>
                  <a:pt x="7419" y="1"/>
                </a:cubicBezTo>
                <a:close/>
              </a:path>
            </a:pathLst>
          </a:custGeom>
          <a:solidFill>
            <a:srgbClr val="FFA7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Multi-steps</a:t>
            </a:r>
            <a:endParaRPr sz="15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22" name="Google Shape;1322;p40"/>
          <p:cNvSpPr txBox="1">
            <a:spLocks noGrp="1"/>
          </p:cNvSpPr>
          <p:nvPr>
            <p:ph type="body" idx="1"/>
          </p:nvPr>
        </p:nvSpPr>
        <p:spPr>
          <a:xfrm>
            <a:off x="4531188" y="3899675"/>
            <a:ext cx="34596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Prédiction directe                    </a:t>
            </a: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(6/9)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8" name="Google Shape;132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RNN-LSTM multivarié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Sélectionner des features potentiels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	⇒ test de corrélation</a:t>
            </a:r>
          </a:p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	</a:t>
            </a: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⇒ extraction des features utiles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29" name="Google Shape;1329;p41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0" name="Google Shape;1330;p41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1" name="Google Shape;1331;p41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2" name="Google Shape;1332;p41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3" name="Google Shape;1333;p41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4" name="Google Shape;1334;p41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5" name="Google Shape;1335;p41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6" name="Google Shape;1336;p41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7" name="Google Shape;1337;p41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8" name="Google Shape;1338;p41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9" name="Google Shape;1339;p41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0" name="Google Shape;1340;p41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1" name="Google Shape;1341;p41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2" name="Google Shape;1342;p41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3" name="Google Shape;1343;p41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4" name="Google Shape;1344;p41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5" name="Google Shape;1345;p41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6" name="Google Shape;1346;p41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7" name="Google Shape;1347;p41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8" name="Google Shape;1348;p41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9" name="Google Shape;1349;p41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0" name="Google Shape;1350;p41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1" name="Google Shape;1351;p41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2" name="Google Shape;1352;p41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3" name="Google Shape;1353;p41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4" name="Google Shape;1354;p41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5" name="Google Shape;1355;p41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6" name="Google Shape;1356;p41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7" name="Google Shape;1357;p41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8" name="Google Shape;1358;p41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9" name="Google Shape;1359;p41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0" name="Google Shape;1360;p41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1" name="Google Shape;1361;p41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2" name="Google Shape;1362;p41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3" name="Google Shape;1363;p41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4" name="Google Shape;1364;p41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29/35</a:t>
            </a:r>
            <a:endParaRPr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404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Introduction</a:t>
            </a:r>
            <a:endParaRPr sz="3320"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just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400"/>
              <a:buFont typeface="Arvo"/>
              <a:buChar char="●"/>
            </a:pPr>
            <a:r>
              <a:rPr lang="fr"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Problématique </a:t>
            </a:r>
            <a:endParaRPr sz="24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Avoir un aperçu sur le futur des marchés et capturer la tendance de la bourse est intéressant, voire fondamental, pour certains corps de métier comme les traders.</a:t>
            </a: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81000" algn="just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400"/>
              <a:buFont typeface="Arvo"/>
              <a:buChar char="●"/>
            </a:pPr>
            <a:r>
              <a:rPr lang="fr"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Objectif</a:t>
            </a:r>
            <a:endParaRPr sz="24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Nous nous proposons de concevoir et de développer un modèle d’intelligence artificielle qui prédit la valeur des cours boursier d’entreprises IT.</a:t>
            </a:r>
            <a:endParaRPr sz="24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9" name="Google Shape;149;p15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15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15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5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15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15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5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5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5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15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15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15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15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15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5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5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5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15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15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15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5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15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5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15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15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5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5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5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15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5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5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5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5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5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15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3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(7/9)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0" name="Google Shape;137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RNN-LSTM multivarié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71" name="Google Shape;1371;p42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2" name="Google Shape;1372;p42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3" name="Google Shape;1373;p42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4" name="Google Shape;1374;p42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5" name="Google Shape;1375;p42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p42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7" name="Google Shape;1377;p42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8" name="Google Shape;1378;p42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9" name="Google Shape;1379;p42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0" name="Google Shape;1380;p42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1" name="Google Shape;1381;p42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2" name="Google Shape;1382;p42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3" name="Google Shape;1383;p42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4" name="Google Shape;1384;p42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5" name="Google Shape;1385;p42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6" name="Google Shape;1386;p42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7" name="Google Shape;1387;p42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8" name="Google Shape;1388;p42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9" name="Google Shape;1389;p42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0" name="Google Shape;1390;p42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1" name="Google Shape;1391;p42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2" name="Google Shape;1392;p42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3" name="Google Shape;1393;p42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42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5" name="Google Shape;1395;p42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6" name="Google Shape;1396;p42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42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8" name="Google Shape;1398;p42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9" name="Google Shape;1399;p42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0" name="Google Shape;1400;p42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1" name="Google Shape;1401;p42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2" name="Google Shape;1402;p42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3" name="Google Shape;1403;p42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4" name="Google Shape;1404;p42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p42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06" name="Google Shape;1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300" y="2634350"/>
            <a:ext cx="5937475" cy="25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42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30/35</a:t>
            </a:r>
            <a:endParaRPr sz="20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(8/9)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3" name="Google Shape;141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rgbClr val="018790"/>
              </a:buClr>
              <a:buFont typeface="Arvo"/>
              <a:buChar char="●"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Pour chaque entreprise, sélectionner le modèle qui optimise l’erreur et le taux d’overfitting</a:t>
            </a:r>
            <a:r>
              <a:rPr lang="fr" sz="1400" b="1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 </a:t>
            </a:r>
            <a:endParaRPr sz="700" b="1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Exemples :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- APPLE : modèle 4 univarié multi-steps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- AMAZON : non retenue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14" name="Google Shape;1414;p43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5" name="Google Shape;1415;p43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p43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7" name="Google Shape;1417;p43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8" name="Google Shape;1418;p43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9" name="Google Shape;1419;p43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0" name="Google Shape;1420;p43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1" name="Google Shape;1421;p43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2" name="Google Shape;1422;p43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3" name="Google Shape;1423;p43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4" name="Google Shape;1424;p43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5" name="Google Shape;1425;p43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" name="Google Shape;1426;p43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7" name="Google Shape;1427;p43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p43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9" name="Google Shape;1429;p43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0" name="Google Shape;1430;p43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p43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2" name="Google Shape;1432;p43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3" name="Google Shape;1433;p43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4" name="Google Shape;1434;p43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5" name="Google Shape;1435;p43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6" name="Google Shape;1436;p43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43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8" name="Google Shape;1438;p43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9" name="Google Shape;1439;p43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0" name="Google Shape;1440;p43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1" name="Google Shape;1441;p43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2" name="Google Shape;1442;p43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3" name="Google Shape;1443;p43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4" name="Google Shape;1444;p43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5" name="Google Shape;1445;p43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6" name="Google Shape;1446;p43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7" name="Google Shape;1447;p43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8" name="Google Shape;1448;p43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31/35</a:t>
            </a:r>
            <a:endParaRPr sz="20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(9/9)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5" name="Google Shape;145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Présentation de l’application web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56" name="Google Shape;1456;p4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7" name="Google Shape;1457;p4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8" name="Google Shape;1458;p4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9" name="Google Shape;1459;p4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0" name="Google Shape;1460;p4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1" name="Google Shape;1461;p4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2" name="Google Shape;1462;p4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3" name="Google Shape;1463;p4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4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5" name="Google Shape;1465;p4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6" name="Google Shape;1466;p4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4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8" name="Google Shape;1468;p4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9" name="Google Shape;1469;p4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0" name="Google Shape;1470;p4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1" name="Google Shape;1471;p4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2" name="Google Shape;1472;p4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3" name="Google Shape;1473;p4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4" name="Google Shape;1474;p4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5" name="Google Shape;1475;p4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6" name="Google Shape;1476;p4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7" name="Google Shape;1477;p4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8" name="Google Shape;1478;p4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9" name="Google Shape;1479;p4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0" name="Google Shape;1480;p4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1" name="Google Shape;1481;p4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2" name="Google Shape;1482;p4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3" name="Google Shape;1483;p4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4" name="Google Shape;1484;p4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5" name="Google Shape;1485;p4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6" name="Google Shape;1486;p4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7" name="Google Shape;1487;p4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8" name="Google Shape;1488;p4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9" name="Google Shape;1489;p4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0" name="Google Shape;1490;p4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91" name="Google Shape;14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500" y="1832325"/>
            <a:ext cx="3062250" cy="2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44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32/35</a:t>
            </a:r>
            <a:endParaRPr sz="2000" b="1" dirty="0"/>
          </a:p>
        </p:txBody>
      </p:sp>
      <p:pic>
        <p:nvPicPr>
          <p:cNvPr id="3" name="Demo-1">
            <a:hlinkClick r:id="" action="ppaction://media"/>
            <a:extLst>
              <a:ext uri="{FF2B5EF4-FFF2-40B4-BE49-F238E27FC236}">
                <a16:creationId xmlns:a16="http://schemas.microsoft.com/office/drawing/2014/main" id="{2C33082B-9700-4BA7-9A93-31E161017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3501" y="1768162"/>
            <a:ext cx="5287323" cy="2974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404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Conclusion (1/2)</a:t>
            </a:r>
            <a:endParaRPr sz="3320" dirty="0"/>
          </a:p>
        </p:txBody>
      </p:sp>
      <p:sp>
        <p:nvSpPr>
          <p:cNvPr id="1499" name="Google Shape;1499;p4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Nous nous sommes proposé, dans ce projet, de concevoir et de développer un modèle d’intelligence artificielle qui prédit la valeur des cours boursier d’entreprises IT.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Nous avons commencé par nous familiariser avec quelques principes financiers puis nous avons réalisé une étude théorique. Nous avons ensuite analysé et conçu notre système pour arriver enfin à l’implémenter.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00" name="Google Shape;1500;p45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1" name="Google Shape;1501;p45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2" name="Google Shape;1502;p45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3" name="Google Shape;1503;p45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4" name="Google Shape;1504;p45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5" name="Google Shape;1505;p45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6" name="Google Shape;1506;p45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7" name="Google Shape;1507;p45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8" name="Google Shape;1508;p45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9" name="Google Shape;1509;p45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0" name="Google Shape;1510;p45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1" name="Google Shape;1511;p45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2" name="Google Shape;1512;p45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3" name="Google Shape;1513;p45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4" name="Google Shape;1514;p45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5" name="Google Shape;1515;p45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6" name="Google Shape;1516;p45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7" name="Google Shape;1517;p45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8" name="Google Shape;1518;p45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p45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0" name="Google Shape;1520;p45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1" name="Google Shape;1521;p45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2" name="Google Shape;1522;p45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3" name="Google Shape;1523;p45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4" name="Google Shape;1524;p45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5" name="Google Shape;1525;p45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6" name="Google Shape;1526;p45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45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p4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45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45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1" name="Google Shape;1531;p45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2" name="Google Shape;1532;p45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3" name="Google Shape;1533;p45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4" name="Google Shape;1534;p45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535;p45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33/35</a:t>
            </a:r>
            <a:endParaRPr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" sz="404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Conclusion (2/2)</a:t>
            </a:r>
            <a:endParaRPr sz="3320" dirty="0"/>
          </a:p>
        </p:txBody>
      </p:sp>
      <p:sp>
        <p:nvSpPr>
          <p:cNvPr id="1541" name="Google Shape;1541;p4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Les résultats obtenus sont certes assez satisfaisants pour certaines entreprises mais pas pour toutes.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Aussi l’intervalle de confiance du modèle ARIMA reste assez large dans certains cas.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1800"/>
              <a:buFont typeface="Arvo"/>
              <a:buChar char="●"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Comme perspective de notre projet, nous proposons d’améliorer ce travail  en appliquant d’autres modèles RNN et en y intégrant l’analyse des sentiments qui se base sur les données fournies par les réseaux sociaux.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42" name="Google Shape;1542;p46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3" name="Google Shape;1543;p46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4" name="Google Shape;1544;p46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5" name="Google Shape;1545;p46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6" name="Google Shape;1546;p46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7" name="Google Shape;1547;p46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8" name="Google Shape;1548;p46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9" name="Google Shape;1549;p46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0" name="Google Shape;1550;p46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1" name="Google Shape;1551;p46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2" name="Google Shape;1552;p46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3" name="Google Shape;1553;p46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4" name="Google Shape;1554;p46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5" name="Google Shape;1555;p46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6" name="Google Shape;1556;p46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7" name="Google Shape;1557;p46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8" name="Google Shape;1558;p46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9" name="Google Shape;1559;p46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0" name="Google Shape;1560;p46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1" name="Google Shape;1561;p46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2" name="Google Shape;1562;p46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3" name="Google Shape;1563;p46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4" name="Google Shape;1564;p46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5" name="Google Shape;1565;p46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6" name="Google Shape;1566;p46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7" name="Google Shape;1567;p46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8" name="Google Shape;1568;p46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9" name="Google Shape;1569;p46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0" name="Google Shape;1570;p46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1" name="Google Shape;1571;p46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2" name="Google Shape;1572;p46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3" name="Google Shape;1573;p46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4" name="Google Shape;1574;p46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5" name="Google Shape;1575;p46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6" name="Google Shape;1576;p46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46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34/35</a:t>
            </a:r>
            <a:endParaRPr sz="20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7"/>
          <p:cNvSpPr txBox="1">
            <a:spLocks noGrp="1"/>
          </p:cNvSpPr>
          <p:nvPr>
            <p:ph type="title"/>
          </p:nvPr>
        </p:nvSpPr>
        <p:spPr>
          <a:xfrm>
            <a:off x="2597700" y="2350025"/>
            <a:ext cx="852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MERCI DE VOTRE ATTENTION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583" name="Google Shape;1583;p47"/>
          <p:cNvCxnSpPr/>
          <p:nvPr/>
        </p:nvCxnSpPr>
        <p:spPr>
          <a:xfrm>
            <a:off x="2688925" y="3121450"/>
            <a:ext cx="6454800" cy="195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47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5" name="Google Shape;1585;p47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6" name="Google Shape;1586;p47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7" name="Google Shape;1587;p47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8" name="Google Shape;1588;p47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9" name="Google Shape;1589;p47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0" name="Google Shape;1590;p47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1" name="Google Shape;1591;p47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2" name="Google Shape;1592;p47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3" name="Google Shape;1593;p47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4" name="Google Shape;1594;p47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5" name="Google Shape;1595;p47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6" name="Google Shape;1596;p47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7" name="Google Shape;1597;p47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8" name="Google Shape;1598;p47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9" name="Google Shape;1599;p47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0" name="Google Shape;1600;p47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1" name="Google Shape;1601;p47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2" name="Google Shape;1602;p47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3" name="Google Shape;1603;p47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4" name="Google Shape;1604;p47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5" name="Google Shape;1605;p47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6" name="Google Shape;1606;p47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7" name="Google Shape;1607;p47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8" name="Google Shape;1608;p47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9" name="Google Shape;1609;p47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0" name="Google Shape;1610;p47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1" name="Google Shape;1611;p47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2" name="Google Shape;1612;p47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3" name="Google Shape;1613;p47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4" name="Google Shape;1614;p47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5" name="Google Shape;1615;p47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6" name="Google Shape;1616;p47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7" name="Google Shape;1617;p47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8" name="Google Shape;1618;p47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9" name="Google Shape;1619;p47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0" name="Google Shape;1620;p47"/>
          <p:cNvSpPr txBox="1">
            <a:spLocks noGrp="1"/>
          </p:cNvSpPr>
          <p:nvPr>
            <p:ph type="sldNum" idx="12"/>
          </p:nvPr>
        </p:nvSpPr>
        <p:spPr>
          <a:xfrm>
            <a:off x="8186570" y="46632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>
                <a:solidFill>
                  <a:schemeClr val="lt1"/>
                </a:solidFill>
              </a:rPr>
              <a:t>35/35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8" name="Google Shape;163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Mesure des erreurs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639" name="Google Shape;1639;p51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0" name="Google Shape;1640;p51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1" name="Google Shape;1641;p51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2" name="Google Shape;1642;p51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3" name="Google Shape;1643;p51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4" name="Google Shape;1644;p51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5" name="Google Shape;1645;p51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6" name="Google Shape;1646;p51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7" name="Google Shape;1647;p51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8" name="Google Shape;1648;p51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9" name="Google Shape;1649;p51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0" name="Google Shape;1650;p51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1" name="Google Shape;1651;p51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2" name="Google Shape;1652;p51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3" name="Google Shape;1653;p51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4" name="Google Shape;1654;p51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5" name="Google Shape;1655;p51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6" name="Google Shape;1656;p51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7" name="Google Shape;1657;p51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8" name="Google Shape;1658;p51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9" name="Google Shape;1659;p51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0" name="Google Shape;1660;p51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1" name="Google Shape;1661;p51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2" name="Google Shape;1662;p51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3" name="Google Shape;1663;p51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4" name="Google Shape;1664;p51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5" name="Google Shape;1665;p51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6" name="Google Shape;1666;p51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7" name="Google Shape;1667;p51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8" name="Google Shape;1668;p51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9" name="Google Shape;1669;p51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51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1" name="Google Shape;1671;p51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2" name="Google Shape;1672;p51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3" name="Google Shape;1673;p51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74" name="Google Shape;1674;p51"/>
          <p:cNvPicPr preferRelativeResize="0"/>
          <p:nvPr/>
        </p:nvPicPr>
        <p:blipFill rotWithShape="1">
          <a:blip r:embed="rId3">
            <a:alphaModFix/>
          </a:blip>
          <a:srcRect b="79409"/>
          <a:stretch/>
        </p:blipFill>
        <p:spPr>
          <a:xfrm>
            <a:off x="731575" y="2492875"/>
            <a:ext cx="3458083" cy="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51"/>
          <p:cNvPicPr preferRelativeResize="0"/>
          <p:nvPr/>
        </p:nvPicPr>
        <p:blipFill rotWithShape="1">
          <a:blip r:embed="rId3">
            <a:alphaModFix/>
          </a:blip>
          <a:srcRect t="70666" b="-3599"/>
          <a:stretch/>
        </p:blipFill>
        <p:spPr>
          <a:xfrm>
            <a:off x="5084575" y="2255000"/>
            <a:ext cx="3285222" cy="13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3986825" y="1899925"/>
            <a:ext cx="8520600" cy="1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    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</a:t>
            </a:r>
            <a:endParaRPr sz="5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90" name="Google Shape;190;p16"/>
          <p:cNvSpPr/>
          <p:nvPr/>
        </p:nvSpPr>
        <p:spPr>
          <a:xfrm rot="10800000">
            <a:off x="-7619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6"/>
          <p:cNvSpPr/>
          <p:nvPr/>
        </p:nvSpPr>
        <p:spPr>
          <a:xfrm rot="10800000">
            <a:off x="-76202" y="1248850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6"/>
          <p:cNvSpPr/>
          <p:nvPr/>
        </p:nvSpPr>
        <p:spPr>
          <a:xfrm rot="10800000">
            <a:off x="-76191" y="143708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6"/>
          <p:cNvSpPr/>
          <p:nvPr/>
        </p:nvSpPr>
        <p:spPr>
          <a:xfrm rot="10800000">
            <a:off x="-76202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16"/>
          <p:cNvSpPr/>
          <p:nvPr/>
        </p:nvSpPr>
        <p:spPr>
          <a:xfrm rot="10800000">
            <a:off x="-76191" y="80717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16"/>
          <p:cNvSpPr/>
          <p:nvPr/>
        </p:nvSpPr>
        <p:spPr>
          <a:xfrm rot="10800000">
            <a:off x="686456" y="1690548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16"/>
          <p:cNvSpPr/>
          <p:nvPr/>
        </p:nvSpPr>
        <p:spPr>
          <a:xfrm rot="10800000">
            <a:off x="684618" y="1248850"/>
            <a:ext cx="384086" cy="661646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6"/>
          <p:cNvSpPr/>
          <p:nvPr/>
        </p:nvSpPr>
        <p:spPr>
          <a:xfrm rot="10800000">
            <a:off x="306052" y="1248850"/>
            <a:ext cx="380409" cy="661646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6"/>
          <p:cNvSpPr/>
          <p:nvPr/>
        </p:nvSpPr>
        <p:spPr>
          <a:xfrm rot="10800000">
            <a:off x="680965" y="269200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6"/>
          <p:cNvSpPr/>
          <p:nvPr/>
        </p:nvSpPr>
        <p:spPr>
          <a:xfrm rot="10800000">
            <a:off x="306052" y="2132241"/>
            <a:ext cx="380409" cy="442175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16"/>
          <p:cNvSpPr/>
          <p:nvPr/>
        </p:nvSpPr>
        <p:spPr>
          <a:xfrm rot="10800000">
            <a:off x="306061" y="-76210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16"/>
          <p:cNvSpPr/>
          <p:nvPr/>
        </p:nvSpPr>
        <p:spPr>
          <a:xfrm rot="10800000">
            <a:off x="306052" y="143708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16"/>
          <p:cNvSpPr/>
          <p:nvPr/>
        </p:nvSpPr>
        <p:spPr>
          <a:xfrm rot="10800000">
            <a:off x="306052" y="585406"/>
            <a:ext cx="380409" cy="44170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6"/>
          <p:cNvSpPr/>
          <p:nvPr/>
        </p:nvSpPr>
        <p:spPr>
          <a:xfrm rot="10800000">
            <a:off x="-7619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6"/>
          <p:cNvSpPr/>
          <p:nvPr/>
        </p:nvSpPr>
        <p:spPr>
          <a:xfrm rot="10800000">
            <a:off x="-76202" y="102708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6"/>
          <p:cNvSpPr/>
          <p:nvPr/>
        </p:nvSpPr>
        <p:spPr>
          <a:xfrm rot="10800000">
            <a:off x="306050" y="80717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6"/>
          <p:cNvSpPr/>
          <p:nvPr/>
        </p:nvSpPr>
        <p:spPr>
          <a:xfrm rot="10800000">
            <a:off x="1449103" y="1690548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6"/>
          <p:cNvSpPr/>
          <p:nvPr/>
        </p:nvSpPr>
        <p:spPr>
          <a:xfrm rot="10800000">
            <a:off x="1708691" y="1366463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6"/>
          <p:cNvSpPr/>
          <p:nvPr/>
        </p:nvSpPr>
        <p:spPr>
          <a:xfrm rot="10800000">
            <a:off x="1712381" y="2028081"/>
            <a:ext cx="120809" cy="141229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6"/>
          <p:cNvSpPr/>
          <p:nvPr/>
        </p:nvSpPr>
        <p:spPr>
          <a:xfrm rot="10800000">
            <a:off x="1066861" y="1248850"/>
            <a:ext cx="382247" cy="661646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6"/>
          <p:cNvSpPr/>
          <p:nvPr/>
        </p:nvSpPr>
        <p:spPr>
          <a:xfrm rot="10800000">
            <a:off x="1066861" y="1690548"/>
            <a:ext cx="382247" cy="441717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6"/>
          <p:cNvSpPr/>
          <p:nvPr/>
        </p:nvSpPr>
        <p:spPr>
          <a:xfrm rot="10800000">
            <a:off x="1449103" y="365483"/>
            <a:ext cx="380395" cy="441717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16"/>
          <p:cNvSpPr/>
          <p:nvPr/>
        </p:nvSpPr>
        <p:spPr>
          <a:xfrm rot="10800000">
            <a:off x="2069765" y="-7621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16"/>
          <p:cNvSpPr/>
          <p:nvPr/>
        </p:nvSpPr>
        <p:spPr>
          <a:xfrm rot="10800000">
            <a:off x="1066861" y="-76220"/>
            <a:ext cx="382247" cy="883420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6"/>
          <p:cNvSpPr/>
          <p:nvPr/>
        </p:nvSpPr>
        <p:spPr>
          <a:xfrm rot="10800000">
            <a:off x="1066861" y="58540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6"/>
          <p:cNvSpPr/>
          <p:nvPr/>
        </p:nvSpPr>
        <p:spPr>
          <a:xfrm rot="10800000">
            <a:off x="686445" y="14370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16"/>
          <p:cNvSpPr/>
          <p:nvPr/>
        </p:nvSpPr>
        <p:spPr>
          <a:xfrm rot="10800000">
            <a:off x="686465" y="807171"/>
            <a:ext cx="762643" cy="663492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6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16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6"/>
          <p:cNvSpPr/>
          <p:nvPr/>
        </p:nvSpPr>
        <p:spPr>
          <a:xfrm>
            <a:off x="8652474" y="3168852"/>
            <a:ext cx="111133" cy="127335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6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16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6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6"/>
          <p:cNvSpPr/>
          <p:nvPr/>
        </p:nvSpPr>
        <p:spPr>
          <a:xfrm>
            <a:off x="7822482" y="3491070"/>
            <a:ext cx="178448" cy="206507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6"/>
          <p:cNvSpPr/>
          <p:nvPr/>
        </p:nvSpPr>
        <p:spPr>
          <a:xfrm>
            <a:off x="7259448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16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26" name="Google Shape;226;p16"/>
          <p:cNvCxnSpPr/>
          <p:nvPr/>
        </p:nvCxnSpPr>
        <p:spPr>
          <a:xfrm>
            <a:off x="3986825" y="-16500"/>
            <a:ext cx="9600" cy="35442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16"/>
          <p:cNvSpPr txBox="1">
            <a:spLocks noGrp="1"/>
          </p:cNvSpPr>
          <p:nvPr>
            <p:ph type="sldNum" idx="12"/>
          </p:nvPr>
        </p:nvSpPr>
        <p:spPr>
          <a:xfrm>
            <a:off x="8186570" y="46632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>
                <a:solidFill>
                  <a:schemeClr val="lt1"/>
                </a:solidFill>
              </a:rPr>
              <a:t>4</a:t>
            </a:fld>
            <a:r>
              <a:rPr lang="fr" sz="2000" b="1">
                <a:solidFill>
                  <a:schemeClr val="lt1"/>
                </a:solidFill>
              </a:rPr>
              <a:t>/35</a:t>
            </a:r>
            <a:endParaRPr sz="2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1" name="Google Shape;168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statistique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682" name="Google Shape;1682;p52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3" name="Google Shape;1683;p52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4" name="Google Shape;1684;p52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5" name="Google Shape;1685;p52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6" name="Google Shape;1686;p52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7" name="Google Shape;1687;p52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8" name="Google Shape;1688;p52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9" name="Google Shape;1689;p52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0" name="Google Shape;1690;p52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1" name="Google Shape;1691;p52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2" name="Google Shape;1692;p52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3" name="Google Shape;1693;p52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4" name="Google Shape;1694;p52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5" name="Google Shape;1695;p52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6" name="Google Shape;1696;p52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7" name="Google Shape;1697;p52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8" name="Google Shape;1698;p52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9" name="Google Shape;1699;p52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0" name="Google Shape;1700;p52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1" name="Google Shape;1701;p52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2" name="Google Shape;1702;p52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3" name="Google Shape;1703;p52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4" name="Google Shape;1704;p52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5" name="Google Shape;1705;p52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6" name="Google Shape;1706;p52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7" name="Google Shape;1707;p52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8" name="Google Shape;1708;p52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9" name="Google Shape;1709;p52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0" name="Google Shape;1710;p52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1" name="Google Shape;1711;p52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2" name="Google Shape;1712;p52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3" name="Google Shape;1713;p52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4" name="Google Shape;1714;p52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5" name="Google Shape;1715;p52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6" name="Google Shape;1716;p52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7" name="Google Shape;17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225" y="2341698"/>
            <a:ext cx="6544850" cy="264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(9/10)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23" name="Google Shape;1723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Méthodologie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1724" name="Google Shape;1724;p53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5" name="Google Shape;1725;p53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6" name="Google Shape;1726;p53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7" name="Google Shape;1727;p53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8" name="Google Shape;1728;p53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9" name="Google Shape;1729;p53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0" name="Google Shape;1730;p53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1" name="Google Shape;1731;p53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2" name="Google Shape;1732;p53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3" name="Google Shape;1733;p53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4" name="Google Shape;1734;p53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5" name="Google Shape;1735;p53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6" name="Google Shape;1736;p53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7" name="Google Shape;1737;p53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8" name="Google Shape;1738;p53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9" name="Google Shape;1739;p53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0" name="Google Shape;1740;p53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1" name="Google Shape;1741;p53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2" name="Google Shape;1742;p53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3" name="Google Shape;1743;p53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4" name="Google Shape;1744;p53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5" name="Google Shape;1745;p53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6" name="Google Shape;1746;p53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7" name="Google Shape;1747;p53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8" name="Google Shape;1748;p53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9" name="Google Shape;1749;p53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0" name="Google Shape;1750;p53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1" name="Google Shape;1751;p53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2" name="Google Shape;1752;p53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3" name="Google Shape;1753;p53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4" name="Google Shape;1754;p53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5" name="Google Shape;1755;p53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6" name="Google Shape;1756;p53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7" name="Google Shape;1757;p53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8" name="Google Shape;1758;p53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59" name="Google Shape;17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900" y="1675800"/>
            <a:ext cx="5884303" cy="33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53"/>
          <p:cNvSpPr txBox="1"/>
          <p:nvPr/>
        </p:nvSpPr>
        <p:spPr>
          <a:xfrm>
            <a:off x="3968250" y="4703625"/>
            <a:ext cx="20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2E3A"/>
                </a:solidFill>
              </a:rPr>
              <a:t>https://www.scrum.org/</a:t>
            </a:r>
            <a:endParaRPr dirty="0">
              <a:solidFill>
                <a:srgbClr val="0C2E3A"/>
              </a:solidFill>
            </a:endParaRPr>
          </a:p>
        </p:txBody>
      </p:sp>
      <p:sp>
        <p:nvSpPr>
          <p:cNvPr id="1761" name="Google Shape;1761;p53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14/38</a:t>
            </a:r>
            <a:endParaRPr sz="2000" b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(6/7)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767" name="Google Shape;176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Diagramme de cas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d’utilisation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68" name="Google Shape;1768;p5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9" name="Google Shape;1769;p5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0" name="Google Shape;1770;p5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5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5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3" name="Google Shape;1773;p5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4" name="Google Shape;1774;p5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5" name="Google Shape;1775;p5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6" name="Google Shape;1776;p5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7" name="Google Shape;1777;p5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8" name="Google Shape;1778;p5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9" name="Google Shape;1779;p5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0" name="Google Shape;1780;p5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1" name="Google Shape;1781;p5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2" name="Google Shape;1782;p5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3" name="Google Shape;1783;p5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4" name="Google Shape;1784;p5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5" name="Google Shape;1785;p5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6" name="Google Shape;1786;p5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7" name="Google Shape;1787;p5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8" name="Google Shape;1788;p5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9" name="Google Shape;1789;p5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0" name="Google Shape;1790;p5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1" name="Google Shape;1791;p5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2" name="Google Shape;1792;p5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3" name="Google Shape;1793;p5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4" name="Google Shape;1794;p5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5" name="Google Shape;1795;p5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6" name="Google Shape;1796;p5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7" name="Google Shape;1797;p5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8" name="Google Shape;1798;p5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9" name="Google Shape;1799;p5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0" name="Google Shape;1800;p5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1" name="Google Shape;1801;p5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2" name="Google Shape;1802;p5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03" name="Google Shape;18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300" y="1228675"/>
            <a:ext cx="6030851" cy="38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54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42</a:t>
            </a:fld>
            <a:r>
              <a:rPr lang="fr" sz="2000" b="1"/>
              <a:t>/42</a:t>
            </a:r>
            <a:endParaRPr sz="20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Analyse des besoins (7/7)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810" name="Google Shape;181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Diagramme de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séquence du CU 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“S’authentifier”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1811" name="Google Shape;1811;p55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2" name="Google Shape;1812;p55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3" name="Google Shape;1813;p55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4" name="Google Shape;1814;p55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5" name="Google Shape;1815;p55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6" name="Google Shape;1816;p55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7" name="Google Shape;1817;p55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8" name="Google Shape;1818;p55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9" name="Google Shape;1819;p55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0" name="Google Shape;1820;p55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1" name="Google Shape;1821;p55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2" name="Google Shape;1822;p55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3" name="Google Shape;1823;p55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4" name="Google Shape;1824;p55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55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6" name="Google Shape;1826;p55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7" name="Google Shape;1827;p55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8" name="Google Shape;1828;p55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9" name="Google Shape;1829;p55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55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1" name="Google Shape;1831;p55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2" name="Google Shape;1832;p55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3" name="Google Shape;1833;p55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4" name="Google Shape;1834;p55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5" name="Google Shape;1835;p55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6" name="Google Shape;1836;p55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7" name="Google Shape;1837;p55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8" name="Google Shape;1838;p55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9" name="Google Shape;1839;p5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0" name="Google Shape;1840;p55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1" name="Google Shape;1841;p55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2" name="Google Shape;1842;p55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3" name="Google Shape;1843;p55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4" name="Google Shape;1844;p55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5" name="Google Shape;1845;p55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46" name="Google Shape;1846;p55"/>
          <p:cNvPicPr preferRelativeResize="0"/>
          <p:nvPr/>
        </p:nvPicPr>
        <p:blipFill rotWithShape="1">
          <a:blip r:embed="rId3">
            <a:alphaModFix/>
          </a:blip>
          <a:srcRect l="3193" r="26626"/>
          <a:stretch/>
        </p:blipFill>
        <p:spPr>
          <a:xfrm>
            <a:off x="3126400" y="1109675"/>
            <a:ext cx="433842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55"/>
          <p:cNvPicPr preferRelativeResize="0"/>
          <p:nvPr/>
        </p:nvPicPr>
        <p:blipFill rotWithShape="1">
          <a:blip r:embed="rId3">
            <a:alphaModFix/>
          </a:blip>
          <a:srcRect l="66245" t="51388" r="-2899" b="43603"/>
          <a:stretch/>
        </p:blipFill>
        <p:spPr>
          <a:xfrm>
            <a:off x="6878275" y="3204050"/>
            <a:ext cx="2266000" cy="2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55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43</a:t>
            </a:fld>
            <a:r>
              <a:rPr lang="fr" sz="2000" b="1"/>
              <a:t>/42</a:t>
            </a:r>
            <a:endParaRPr sz="2000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4" name="Google Shape;185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détaillée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855" name="Google Shape;1855;p56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6" name="Google Shape;1856;p56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7" name="Google Shape;1857;p56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8" name="Google Shape;1858;p56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9" name="Google Shape;1859;p56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0" name="Google Shape;1860;p56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1" name="Google Shape;1861;p56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2" name="Google Shape;1862;p56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3" name="Google Shape;1863;p56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4" name="Google Shape;1864;p56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5" name="Google Shape;1865;p56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6" name="Google Shape;1866;p56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7" name="Google Shape;1867;p56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8" name="Google Shape;1868;p56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9" name="Google Shape;1869;p56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0" name="Google Shape;1870;p56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1" name="Google Shape;1871;p56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2" name="Google Shape;1872;p56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3" name="Google Shape;1873;p56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4" name="Google Shape;1874;p56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5" name="Google Shape;1875;p56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6" name="Google Shape;1876;p56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7" name="Google Shape;1877;p56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8" name="Google Shape;1878;p56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9" name="Google Shape;1879;p56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0" name="Google Shape;1880;p56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1" name="Google Shape;1881;p56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2" name="Google Shape;1882;p56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3" name="Google Shape;1883;p56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4" name="Google Shape;1884;p56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5" name="Google Shape;1885;p56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6" name="Google Shape;1886;p56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7" name="Google Shape;1887;p56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8" name="Google Shape;1888;p56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9" name="Google Shape;1889;p56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90" name="Google Shape;18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175" y="1029792"/>
            <a:ext cx="3178675" cy="401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6" name="Google Shape;1896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statistique</a:t>
            </a:r>
            <a:endParaRPr sz="1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ARIMA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vo"/>
              <a:buChar char="●"/>
            </a:pPr>
            <a:endParaRPr dirty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897" name="Google Shape;1897;p57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8" name="Google Shape;1898;p57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9" name="Google Shape;1899;p57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0" name="Google Shape;1900;p57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1" name="Google Shape;1901;p57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2" name="Google Shape;1902;p57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3" name="Google Shape;1903;p57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4" name="Google Shape;1904;p57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5" name="Google Shape;1905;p57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6" name="Google Shape;1906;p57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7" name="Google Shape;1907;p57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8" name="Google Shape;1908;p57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9" name="Google Shape;1909;p57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0" name="Google Shape;1910;p57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1" name="Google Shape;1911;p57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2" name="Google Shape;1912;p57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3" name="Google Shape;1913;p57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4" name="Google Shape;1914;p57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5" name="Google Shape;1915;p57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6" name="Google Shape;1916;p57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7" name="Google Shape;1917;p57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8" name="Google Shape;1918;p57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9" name="Google Shape;1919;p57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0" name="Google Shape;1920;p57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1" name="Google Shape;1921;p57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2" name="Google Shape;1922;p57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3" name="Google Shape;1923;p57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4" name="Google Shape;1924;p57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5" name="Google Shape;1925;p57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6" name="Google Shape;1926;p57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7" name="Google Shape;1927;p57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8" name="Google Shape;1928;p57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9" name="Google Shape;1929;p57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0" name="Google Shape;1930;p57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1" name="Google Shape;1931;p57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2" name="Google Shape;1932;p57"/>
          <p:cNvPicPr preferRelativeResize="0"/>
          <p:nvPr/>
        </p:nvPicPr>
        <p:blipFill rotWithShape="1">
          <a:blip r:embed="rId3">
            <a:alphaModFix/>
          </a:blip>
          <a:srcRect l="4752" t="1951"/>
          <a:stretch/>
        </p:blipFill>
        <p:spPr>
          <a:xfrm>
            <a:off x="3940425" y="2079575"/>
            <a:ext cx="2172025" cy="30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8" name="Google Shape;193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machine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Decision tree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39" name="Google Shape;1939;p58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0" name="Google Shape;1940;p58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1" name="Google Shape;1941;p58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2" name="Google Shape;1942;p58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3" name="Google Shape;1943;p58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4" name="Google Shape;1944;p58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5" name="Google Shape;1945;p58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6" name="Google Shape;1946;p58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7" name="Google Shape;1947;p58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8" name="Google Shape;1948;p58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9" name="Google Shape;1949;p58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0" name="Google Shape;1950;p58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1" name="Google Shape;1951;p58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2" name="Google Shape;1952;p58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3" name="Google Shape;1953;p58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4" name="Google Shape;1954;p58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5" name="Google Shape;1955;p58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6" name="Google Shape;1956;p58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7" name="Google Shape;1957;p58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8" name="Google Shape;1958;p58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9" name="Google Shape;1959;p58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0" name="Google Shape;1960;p58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1" name="Google Shape;1961;p58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2" name="Google Shape;1962;p58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3" name="Google Shape;1963;p58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4" name="Google Shape;1964;p58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5" name="Google Shape;1965;p58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6" name="Google Shape;1966;p58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7" name="Google Shape;1967;p58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8" name="Google Shape;1968;p58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9" name="Google Shape;1969;p58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0" name="Google Shape;1970;p58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1" name="Google Shape;1971;p58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2" name="Google Shape;1972;p58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3" name="Google Shape;1973;p58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74" name="Google Shape;19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500" y="2032650"/>
            <a:ext cx="2227275" cy="30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0" name="Google Shape;1980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RNN-LSTM multivarié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Sélectionner de nouveaux features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	⇒ test de corrélation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81" name="Google Shape;1981;p59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2" name="Google Shape;1982;p59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3" name="Google Shape;1983;p59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4" name="Google Shape;1984;p59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5" name="Google Shape;1985;p59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6" name="Google Shape;1986;p59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7" name="Google Shape;1987;p59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8" name="Google Shape;1988;p59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9" name="Google Shape;1989;p59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0" name="Google Shape;1990;p59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1" name="Google Shape;1991;p59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2" name="Google Shape;1992;p59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3" name="Google Shape;1993;p59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4" name="Google Shape;1994;p59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5" name="Google Shape;1995;p59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6" name="Google Shape;1996;p59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7" name="Google Shape;1997;p59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8" name="Google Shape;1998;p59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9" name="Google Shape;1999;p59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0" name="Google Shape;2000;p59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1" name="Google Shape;2001;p59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2" name="Google Shape;2002;p59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3" name="Google Shape;2003;p59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4" name="Google Shape;2004;p59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5" name="Google Shape;2005;p59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6" name="Google Shape;2006;p59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7" name="Google Shape;2007;p59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8" name="Google Shape;2008;p59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9" name="Google Shape;2009;p59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0" name="Google Shape;2010;p59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1" name="Google Shape;2011;p59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2" name="Google Shape;2012;p59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3" name="Google Shape;2013;p59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4" name="Google Shape;2014;p59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9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16" name="Google Shape;2016;p59"/>
          <p:cNvPicPr preferRelativeResize="0"/>
          <p:nvPr/>
        </p:nvPicPr>
        <p:blipFill rotWithShape="1">
          <a:blip r:embed="rId3">
            <a:alphaModFix/>
          </a:blip>
          <a:srcRect t="2505"/>
          <a:stretch/>
        </p:blipFill>
        <p:spPr>
          <a:xfrm>
            <a:off x="4919425" y="887300"/>
            <a:ext cx="4285300" cy="42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2" name="Google Shape;202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détaillée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460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ct val="100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Backpropagation 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-334327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Char char="-"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L'erreur de prédiction est utilisée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pour estimer un gradient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0" indent="-33432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vo"/>
              <a:buChar char="-"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Ce gradient est utilisé pour mettre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Arvo"/>
                <a:ea typeface="Arvo"/>
                <a:cs typeface="Arvo"/>
                <a:sym typeface="Arvo"/>
              </a:rPr>
              <a:t>à jour chaque poids du réseau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23" name="Google Shape;2023;p60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4" name="Google Shape;2024;p60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5" name="Google Shape;2025;p60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6" name="Google Shape;2026;p60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7" name="Google Shape;2027;p60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8" name="Google Shape;2028;p60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9" name="Google Shape;2029;p60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0" name="Google Shape;2030;p60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1" name="Google Shape;2031;p60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2" name="Google Shape;2032;p60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3" name="Google Shape;2033;p60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4" name="Google Shape;2034;p60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5" name="Google Shape;2035;p60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6" name="Google Shape;2036;p60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7" name="Google Shape;2037;p60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8" name="Google Shape;2038;p60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9" name="Google Shape;2039;p60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0" name="Google Shape;2040;p60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1" name="Google Shape;2041;p60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2" name="Google Shape;2042;p60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3" name="Google Shape;2043;p60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4" name="Google Shape;2044;p60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5" name="Google Shape;2045;p60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6" name="Google Shape;2046;p60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7" name="Google Shape;2047;p60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8" name="Google Shape;2048;p60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9" name="Google Shape;2049;p60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0" name="Google Shape;2050;p60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1" name="Google Shape;2051;p60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2" name="Google Shape;2052;p60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3" name="Google Shape;2053;p60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4" name="Google Shape;2054;p60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5" name="Google Shape;2055;p60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6" name="Google Shape;2056;p60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7" name="Google Shape;2057;p60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8" name="Google Shape;20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017" y="1662150"/>
            <a:ext cx="3906308" cy="28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Conception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4" name="Google Shape;206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Conception détaillée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Vanishing gradient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065" name="Google Shape;2065;p61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6" name="Google Shape;2066;p61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7" name="Google Shape;2067;p61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61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9" name="Google Shape;2069;p61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0" name="Google Shape;2070;p61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1" name="Google Shape;2071;p61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2" name="Google Shape;2072;p61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3" name="Google Shape;2073;p61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4" name="Google Shape;2074;p61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61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7" name="Google Shape;2077;p61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8" name="Google Shape;2078;p61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9" name="Google Shape;2079;p61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0" name="Google Shape;2080;p61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1" name="Google Shape;2081;p61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2" name="Google Shape;2082;p61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3" name="Google Shape;2083;p61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4" name="Google Shape;2084;p61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5" name="Google Shape;2085;p61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6" name="Google Shape;2086;p61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7" name="Google Shape;2087;p61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8" name="Google Shape;2088;p61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9" name="Google Shape;2089;p61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0" name="Google Shape;2090;p61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1" name="Google Shape;2091;p61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2" name="Google Shape;2092;p61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3" name="Google Shape;2093;p61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4" name="Google Shape;2094;p61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5" name="Google Shape;2095;p61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6" name="Google Shape;2096;p61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7" name="Google Shape;2097;p61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8" name="Google Shape;2098;p61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9" name="Google Shape;2099;p61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00" name="Google Shape;21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50" y="2527875"/>
            <a:ext cx="4180275" cy="2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(1/10)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Les séries temporelles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« Une série temporelle est une </a:t>
            </a:r>
            <a:r>
              <a:rPr lang="fr" b="1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suite finie de valeurs numériques </a:t>
            </a:r>
            <a:endParaRPr b="1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représentant </a:t>
            </a:r>
            <a:r>
              <a:rPr lang="fr" b="1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l’évolution d’une quantité </a:t>
            </a: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spécifique au cours du </a:t>
            </a:r>
            <a:r>
              <a:rPr lang="fr" b="1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temps</a:t>
            </a: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. »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r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Cours du professeur Xavier Guyon</a:t>
            </a:r>
            <a:endParaRPr sz="11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cel.archives-ouvertes.fr</a:t>
            </a:r>
            <a:r>
              <a:rPr lang="fr" sz="1100" dirty="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-------</a:t>
            </a:r>
            <a:r>
              <a:rPr lang="fr" sz="900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                 </a:t>
            </a:r>
            <a:endParaRPr sz="9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234" name="Google Shape;234;p17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17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7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17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17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17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17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7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17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17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17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17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17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17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7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17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17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17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17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17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17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17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17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17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17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7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17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17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7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17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17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7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7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17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17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5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(8/13)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6" name="Google Shape;210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RNN-LSTM univarié multi-steps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07" name="Google Shape;2107;p62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8" name="Google Shape;2108;p62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9" name="Google Shape;2109;p62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0" name="Google Shape;2110;p62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1" name="Google Shape;2111;p62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2" name="Google Shape;2112;p62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3" name="Google Shape;2113;p62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4" name="Google Shape;2114;p62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5" name="Google Shape;2115;p62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6" name="Google Shape;2116;p62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7" name="Google Shape;2117;p62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8" name="Google Shape;2118;p62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9" name="Google Shape;2119;p62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0" name="Google Shape;2120;p62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1" name="Google Shape;2121;p62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2" name="Google Shape;2122;p62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3" name="Google Shape;2123;p62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4" name="Google Shape;2124;p62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5" name="Google Shape;2125;p62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6" name="Google Shape;2126;p62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7" name="Google Shape;2127;p62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8" name="Google Shape;2128;p62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9" name="Google Shape;2129;p62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0" name="Google Shape;2130;p62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1" name="Google Shape;2131;p62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2" name="Google Shape;2132;p62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3" name="Google Shape;2133;p62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4" name="Google Shape;2134;p62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5" name="Google Shape;2135;p62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6" name="Google Shape;2136;p62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7" name="Google Shape;2137;p62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8" name="Google Shape;2138;p62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9" name="Google Shape;2139;p62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0" name="Google Shape;2140;p62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1" name="Google Shape;2141;p62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42" name="Google Shape;21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50" y="2929675"/>
            <a:ext cx="44663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62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50</a:t>
            </a:fld>
            <a:r>
              <a:rPr lang="fr" sz="2000" b="1"/>
              <a:t>/40</a:t>
            </a:r>
            <a:endParaRPr sz="2000" b="1" dirty="0"/>
          </a:p>
        </p:txBody>
      </p:sp>
      <p:pic>
        <p:nvPicPr>
          <p:cNvPr id="2144" name="Google Shape;2144;p62"/>
          <p:cNvPicPr preferRelativeResize="0"/>
          <p:nvPr/>
        </p:nvPicPr>
        <p:blipFill rotWithShape="1">
          <a:blip r:embed="rId4">
            <a:alphaModFix/>
          </a:blip>
          <a:srcRect r="7723"/>
          <a:stretch/>
        </p:blipFill>
        <p:spPr>
          <a:xfrm>
            <a:off x="43400" y="2743650"/>
            <a:ext cx="4579525" cy="17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0" name="Google Shape;2150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51" name="Google Shape;2151;p63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2" name="Google Shape;2152;p63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3" name="Google Shape;2153;p63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4" name="Google Shape;2154;p63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5" name="Google Shape;2155;p63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6" name="Google Shape;2156;p63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7" name="Google Shape;2157;p63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8" name="Google Shape;2158;p63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9" name="Google Shape;2159;p63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0" name="Google Shape;2160;p63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1" name="Google Shape;2161;p63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2" name="Google Shape;2162;p63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3" name="Google Shape;2163;p63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4" name="Google Shape;2164;p63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5" name="Google Shape;2165;p63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6" name="Google Shape;2166;p63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7" name="Google Shape;2167;p63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8" name="Google Shape;2168;p63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9" name="Google Shape;2169;p63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0" name="Google Shape;2170;p63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1" name="Google Shape;2171;p63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2" name="Google Shape;2172;p63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3" name="Google Shape;2173;p63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4" name="Google Shape;2174;p63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5" name="Google Shape;2175;p63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6" name="Google Shape;2176;p63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7" name="Google Shape;2177;p63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8" name="Google Shape;2178;p63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9" name="Google Shape;2179;p63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0" name="Google Shape;2180;p63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1" name="Google Shape;2181;p63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2" name="Google Shape;2182;p63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3" name="Google Shape;2183;p63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4" name="Google Shape;2184;p63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5" name="Google Shape;2185;p63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86" name="Google Shape;21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13" y="2290763"/>
            <a:ext cx="69627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2" name="Google Shape;219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193" name="Google Shape;2193;p64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4" name="Google Shape;2194;p64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5" name="Google Shape;2195;p64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6" name="Google Shape;2196;p64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7" name="Google Shape;2197;p64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8" name="Google Shape;2198;p64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9" name="Google Shape;2199;p64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0" name="Google Shape;2200;p64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1" name="Google Shape;2201;p64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2" name="Google Shape;2202;p64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3" name="Google Shape;2203;p64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4" name="Google Shape;2204;p64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5" name="Google Shape;2205;p64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6" name="Google Shape;2206;p64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7" name="Google Shape;2207;p64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8" name="Google Shape;2208;p64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9" name="Google Shape;2209;p64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0" name="Google Shape;2210;p64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1" name="Google Shape;2211;p64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2" name="Google Shape;2212;p64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3" name="Google Shape;2213;p64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4" name="Google Shape;2214;p64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5" name="Google Shape;2215;p64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6" name="Google Shape;2216;p64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64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8" name="Google Shape;2218;p64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64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0" name="Google Shape;2220;p64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1" name="Google Shape;2221;p64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2" name="Google Shape;2222;p64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64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4" name="Google Shape;2224;p64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5" name="Google Shape;2225;p64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6" name="Google Shape;2226;p64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7" name="Google Shape;2227;p64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28" name="Google Shape;2228;p64"/>
          <p:cNvPicPr preferRelativeResize="0"/>
          <p:nvPr/>
        </p:nvPicPr>
        <p:blipFill rotWithShape="1">
          <a:blip r:embed="rId3">
            <a:alphaModFix/>
          </a:blip>
          <a:srcRect b="50079"/>
          <a:stretch/>
        </p:blipFill>
        <p:spPr>
          <a:xfrm>
            <a:off x="1857725" y="2107050"/>
            <a:ext cx="6273274" cy="29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Réalisation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4" name="Google Shape;2234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Explication du travail réalisé 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Application de l’approche deep learning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235" name="Google Shape;2235;p65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6" name="Google Shape;2236;p65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7" name="Google Shape;2237;p65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8" name="Google Shape;2238;p65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9" name="Google Shape;2239;p65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0" name="Google Shape;2240;p65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1" name="Google Shape;2241;p65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2" name="Google Shape;2242;p65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3" name="Google Shape;2243;p65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4" name="Google Shape;2244;p65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5" name="Google Shape;2245;p65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6" name="Google Shape;2246;p65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65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8" name="Google Shape;2248;p65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9" name="Google Shape;2249;p65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0" name="Google Shape;2250;p65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1" name="Google Shape;2251;p65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2" name="Google Shape;2252;p65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3" name="Google Shape;2253;p65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4" name="Google Shape;2254;p65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5" name="Google Shape;2255;p65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6" name="Google Shape;2256;p65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7" name="Google Shape;2257;p65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65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9" name="Google Shape;2259;p65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0" name="Google Shape;2260;p65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1" name="Google Shape;2261;p65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2" name="Google Shape;2262;p65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3" name="Google Shape;2263;p65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4" name="Google Shape;2264;p65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5" name="Google Shape;2265;p65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6" name="Google Shape;2266;p65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7" name="Google Shape;2267;p65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8" name="Google Shape;2268;p65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9" name="Google Shape;2269;p65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70" name="Google Shape;2270;p65"/>
          <p:cNvPicPr preferRelativeResize="0"/>
          <p:nvPr/>
        </p:nvPicPr>
        <p:blipFill rotWithShape="1">
          <a:blip r:embed="rId3">
            <a:alphaModFix/>
          </a:blip>
          <a:srcRect t="54215" r="6288" b="3328"/>
          <a:stretch/>
        </p:blipFill>
        <p:spPr>
          <a:xfrm>
            <a:off x="1552925" y="2220475"/>
            <a:ext cx="6677900" cy="28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65"/>
          <p:cNvPicPr preferRelativeResize="0"/>
          <p:nvPr/>
        </p:nvPicPr>
        <p:blipFill rotWithShape="1">
          <a:blip r:embed="rId3">
            <a:alphaModFix/>
          </a:blip>
          <a:srcRect r="-1368" b="96926"/>
          <a:stretch/>
        </p:blipFill>
        <p:spPr>
          <a:xfrm>
            <a:off x="1481275" y="2059750"/>
            <a:ext cx="7223501" cy="2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(2/10)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75" name="Google Shape;27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statistique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Tendance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Saisonnalité</a:t>
            </a:r>
            <a:r>
              <a:rPr lang="fr" sz="2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 </a:t>
            </a:r>
            <a:endParaRPr sz="20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Résidu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276" name="Google Shape;276;p18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18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8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18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18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18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18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18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8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8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18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18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8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18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8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8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18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18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8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18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8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18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18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18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18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18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18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8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8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18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18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736" y="1473900"/>
            <a:ext cx="4102113" cy="35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6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(3/10)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18" name="Google Shape;3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dirty="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statistique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 dirty="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Stationnarité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Une ST est stationnaire si les propriétés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 base de la distribution (μ,σ,...)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sont constantes dans le temps.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319" name="Google Shape;319;p19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19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19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19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19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19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19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19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19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9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19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19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9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9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9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19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19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19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p19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19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19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19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19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9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19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9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19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9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19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19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p19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9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19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b="30084"/>
          <a:stretch/>
        </p:blipFill>
        <p:spPr>
          <a:xfrm>
            <a:off x="5296000" y="1768150"/>
            <a:ext cx="3663375" cy="26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9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7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(4/10)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61" name="Google Shape;36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statistique</a:t>
            </a:r>
            <a:endParaRPr sz="5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ARIMA </a:t>
            </a:r>
            <a:endParaRPr sz="20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rgbClr val="434343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-  autoregressive integrated moving average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-  supporte les séries temporelles univariées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 dirty="0">
              <a:solidFill>
                <a:srgbClr val="F5340B"/>
              </a:solidFill>
            </a:endParaRPr>
          </a:p>
        </p:txBody>
      </p:sp>
      <p:sp>
        <p:nvSpPr>
          <p:cNvPr id="362" name="Google Shape;362;p20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0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0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20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0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20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20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20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20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20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20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20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20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20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20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20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20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20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p20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20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20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20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20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" name="Google Shape;385;p20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20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20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20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20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p20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20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20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20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p20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20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20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20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000" b="1"/>
              <a:t>8</a:t>
            </a:fld>
            <a:r>
              <a:rPr lang="fr" sz="2000" b="1"/>
              <a:t>/35</a:t>
            </a:r>
            <a:endParaRPr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État de l’art (5/10) </a:t>
            </a:r>
            <a:endParaRPr sz="4000" dirty="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03" name="Google Shape;4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F5340B"/>
                </a:solidFill>
                <a:latin typeface="Arvo"/>
                <a:ea typeface="Arvo"/>
                <a:cs typeface="Arvo"/>
                <a:sym typeface="Arvo"/>
              </a:rPr>
              <a:t>Étude théorique</a:t>
            </a:r>
            <a:endParaRPr sz="2200" dirty="0">
              <a:solidFill>
                <a:srgbClr val="F5340B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8790"/>
                </a:solidFill>
                <a:latin typeface="Arvo"/>
                <a:ea typeface="Arvo"/>
                <a:cs typeface="Arvo"/>
                <a:sym typeface="Arvo"/>
              </a:rPr>
              <a:t>Approche statistique</a:t>
            </a:r>
            <a:endParaRPr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18790"/>
              </a:buClr>
              <a:buSzPts val="2000"/>
              <a:buFont typeface="Arvo"/>
              <a:buChar char="●"/>
            </a:pPr>
            <a:r>
              <a:rPr lang="fr" sz="20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rPr>
              <a:t>ARIMA </a:t>
            </a:r>
            <a:endParaRPr sz="500" dirty="0">
              <a:solidFill>
                <a:srgbClr val="018790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ARIMA(p, d, q) avec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 = ordre de AR 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 = ordre de différenciation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q = ordre de MA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404" name="Google Shape;404;p21"/>
          <p:cNvSpPr/>
          <p:nvPr/>
        </p:nvSpPr>
        <p:spPr>
          <a:xfrm rot="-5400000">
            <a:off x="7184248" y="-623553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27653" y="1"/>
                </a:moveTo>
                <a:lnTo>
                  <a:pt x="0" y="15845"/>
                </a:lnTo>
                <a:lnTo>
                  <a:pt x="27653" y="31823"/>
                </a:lnTo>
                <a:lnTo>
                  <a:pt x="27653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21"/>
          <p:cNvSpPr/>
          <p:nvPr/>
        </p:nvSpPr>
        <p:spPr>
          <a:xfrm rot="-5400000">
            <a:off x="7457066" y="-715015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0" y="0"/>
                </a:moveTo>
                <a:lnTo>
                  <a:pt x="0" y="31823"/>
                </a:lnTo>
                <a:lnTo>
                  <a:pt x="134" y="31956"/>
                </a:lnTo>
                <a:lnTo>
                  <a:pt x="27653" y="47801"/>
                </a:lnTo>
                <a:lnTo>
                  <a:pt x="27653" y="15978"/>
                </a:lnTo>
                <a:lnTo>
                  <a:pt x="0" y="0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21"/>
          <p:cNvSpPr/>
          <p:nvPr/>
        </p:nvSpPr>
        <p:spPr>
          <a:xfrm rot="-5400000">
            <a:off x="8368445" y="-715007"/>
            <a:ext cx="271977" cy="547213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21"/>
          <p:cNvSpPr/>
          <p:nvPr/>
        </p:nvSpPr>
        <p:spPr>
          <a:xfrm rot="-5400000">
            <a:off x="8641897" y="-624215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p21"/>
          <p:cNvSpPr/>
          <p:nvPr/>
        </p:nvSpPr>
        <p:spPr>
          <a:xfrm rot="-5400000">
            <a:off x="7912745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p21"/>
          <p:cNvSpPr/>
          <p:nvPr/>
        </p:nvSpPr>
        <p:spPr>
          <a:xfrm rot="-5400000">
            <a:off x="7184902" y="-8147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1" y="1"/>
                </a:moveTo>
                <a:lnTo>
                  <a:pt x="1" y="15845"/>
                </a:lnTo>
                <a:lnTo>
                  <a:pt x="27521" y="31823"/>
                </a:lnTo>
                <a:lnTo>
                  <a:pt x="27521" y="1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1"/>
          <p:cNvSpPr/>
          <p:nvPr/>
        </p:nvSpPr>
        <p:spPr>
          <a:xfrm rot="-5400000">
            <a:off x="7457173" y="-172171"/>
            <a:ext cx="273285" cy="545691"/>
          </a:xfrm>
          <a:custGeom>
            <a:avLst/>
            <a:gdLst/>
            <a:ahLst/>
            <a:cxnLst/>
            <a:rect l="l" t="t" r="r" b="b"/>
            <a:pathLst>
              <a:path w="27787" h="47669" extrusionOk="0">
                <a:moveTo>
                  <a:pt x="1" y="1"/>
                </a:moveTo>
                <a:lnTo>
                  <a:pt x="134" y="31823"/>
                </a:lnTo>
                <a:lnTo>
                  <a:pt x="27787" y="47668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21"/>
          <p:cNvSpPr/>
          <p:nvPr/>
        </p:nvSpPr>
        <p:spPr>
          <a:xfrm rot="-5400000">
            <a:off x="7458482" y="-442881"/>
            <a:ext cx="270669" cy="545691"/>
          </a:xfrm>
          <a:custGeom>
            <a:avLst/>
            <a:gdLst/>
            <a:ahLst/>
            <a:cxnLst/>
            <a:rect l="l" t="t" r="r" b="b"/>
            <a:pathLst>
              <a:path w="27521" h="47669" extrusionOk="0">
                <a:moveTo>
                  <a:pt x="27520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0" y="31823"/>
                </a:lnTo>
                <a:lnTo>
                  <a:pt x="27520" y="31690"/>
                </a:lnTo>
                <a:lnTo>
                  <a:pt x="27520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21"/>
          <p:cNvSpPr/>
          <p:nvPr/>
        </p:nvSpPr>
        <p:spPr>
          <a:xfrm rot="-5400000">
            <a:off x="6355848" y="-661172"/>
            <a:ext cx="79073" cy="105019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p21"/>
          <p:cNvSpPr/>
          <p:nvPr/>
        </p:nvSpPr>
        <p:spPr>
          <a:xfrm rot="-5400000">
            <a:off x="6591861" y="-961977"/>
            <a:ext cx="270669" cy="36468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rgbClr val="1DCDC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p21"/>
          <p:cNvSpPr/>
          <p:nvPr/>
        </p:nvSpPr>
        <p:spPr>
          <a:xfrm rot="-5400000">
            <a:off x="8506567" y="-216808"/>
            <a:ext cx="541328" cy="364305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p21"/>
          <p:cNvSpPr/>
          <p:nvPr/>
        </p:nvSpPr>
        <p:spPr>
          <a:xfrm rot="-5400000">
            <a:off x="8369099" y="-443642"/>
            <a:ext cx="270669" cy="547213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21"/>
          <p:cNvSpPr/>
          <p:nvPr/>
        </p:nvSpPr>
        <p:spPr>
          <a:xfrm rot="-5400000">
            <a:off x="8096286" y="-352183"/>
            <a:ext cx="270669" cy="364294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21"/>
          <p:cNvSpPr/>
          <p:nvPr/>
        </p:nvSpPr>
        <p:spPr>
          <a:xfrm rot="-5400000">
            <a:off x="8095632" y="-623547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21"/>
          <p:cNvSpPr/>
          <p:nvPr/>
        </p:nvSpPr>
        <p:spPr>
          <a:xfrm rot="-5400000">
            <a:off x="7730620" y="-624328"/>
            <a:ext cx="271977" cy="365839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21"/>
          <p:cNvSpPr/>
          <p:nvPr/>
        </p:nvSpPr>
        <p:spPr>
          <a:xfrm rot="-5400000">
            <a:off x="7686631" y="-308270"/>
            <a:ext cx="541328" cy="547213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p21"/>
          <p:cNvSpPr/>
          <p:nvPr/>
        </p:nvSpPr>
        <p:spPr>
          <a:xfrm rot="-5400000">
            <a:off x="7184907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845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" name="Google Shape;421;p21"/>
          <p:cNvSpPr/>
          <p:nvPr/>
        </p:nvSpPr>
        <p:spPr>
          <a:xfrm rot="-5400000">
            <a:off x="7620992" y="671105"/>
            <a:ext cx="126970" cy="170316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21"/>
          <p:cNvSpPr/>
          <p:nvPr/>
        </p:nvSpPr>
        <p:spPr>
          <a:xfrm rot="-5400000">
            <a:off x="7122794" y="680137"/>
            <a:ext cx="85958" cy="116478"/>
          </a:xfrm>
          <a:custGeom>
            <a:avLst/>
            <a:gdLst/>
            <a:ahLst/>
            <a:cxnLst/>
            <a:rect l="l" t="t" r="r" b="b"/>
            <a:pathLst>
              <a:path w="8740" h="10175" extrusionOk="0">
                <a:moveTo>
                  <a:pt x="0" y="1"/>
                </a:moveTo>
                <a:lnTo>
                  <a:pt x="0" y="10175"/>
                </a:lnTo>
                <a:lnTo>
                  <a:pt x="8740" y="5005"/>
                </a:lnTo>
                <a:lnTo>
                  <a:pt x="0" y="1"/>
                </a:lnTo>
                <a:close/>
              </a:path>
            </a:pathLst>
          </a:custGeom>
          <a:solidFill>
            <a:srgbClr val="FFD49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21"/>
          <p:cNvSpPr/>
          <p:nvPr/>
        </p:nvSpPr>
        <p:spPr>
          <a:xfrm rot="-5400000">
            <a:off x="7457827" y="99194"/>
            <a:ext cx="271977" cy="545691"/>
          </a:xfrm>
          <a:custGeom>
            <a:avLst/>
            <a:gdLst/>
            <a:ahLst/>
            <a:cxnLst/>
            <a:rect l="l" t="t" r="r" b="b"/>
            <a:pathLst>
              <a:path w="27654" h="47669" extrusionOk="0">
                <a:moveTo>
                  <a:pt x="27654" y="1"/>
                </a:moveTo>
                <a:lnTo>
                  <a:pt x="1" y="15845"/>
                </a:lnTo>
                <a:lnTo>
                  <a:pt x="1" y="47668"/>
                </a:lnTo>
                <a:lnTo>
                  <a:pt x="27521" y="31823"/>
                </a:lnTo>
                <a:lnTo>
                  <a:pt x="27654" y="31690"/>
                </a:lnTo>
                <a:lnTo>
                  <a:pt x="27654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21"/>
          <p:cNvSpPr/>
          <p:nvPr/>
        </p:nvSpPr>
        <p:spPr>
          <a:xfrm rot="-5400000">
            <a:off x="7184248" y="189887"/>
            <a:ext cx="271977" cy="364305"/>
          </a:xfrm>
          <a:custGeom>
            <a:avLst/>
            <a:gdLst/>
            <a:ahLst/>
            <a:cxnLst/>
            <a:rect l="l" t="t" r="r" b="b"/>
            <a:pathLst>
              <a:path w="27654" h="31824" extrusionOk="0">
                <a:moveTo>
                  <a:pt x="1" y="1"/>
                </a:moveTo>
                <a:lnTo>
                  <a:pt x="1" y="31823"/>
                </a:lnTo>
                <a:lnTo>
                  <a:pt x="27654" y="15979"/>
                </a:lnTo>
                <a:lnTo>
                  <a:pt x="27654" y="15845"/>
                </a:lnTo>
                <a:lnTo>
                  <a:pt x="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p21"/>
          <p:cNvSpPr/>
          <p:nvPr/>
        </p:nvSpPr>
        <p:spPr>
          <a:xfrm rot="-5400000">
            <a:off x="8277650" y="461246"/>
            <a:ext cx="270659" cy="364305"/>
          </a:xfrm>
          <a:custGeom>
            <a:avLst/>
            <a:gdLst/>
            <a:ahLst/>
            <a:cxnLst/>
            <a:rect l="l" t="t" r="r" b="b"/>
            <a:pathLst>
              <a:path w="27520" h="31824" extrusionOk="0">
                <a:moveTo>
                  <a:pt x="27520" y="1"/>
                </a:moveTo>
                <a:lnTo>
                  <a:pt x="0" y="15979"/>
                </a:lnTo>
                <a:lnTo>
                  <a:pt x="27520" y="31824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21"/>
          <p:cNvSpPr/>
          <p:nvPr/>
        </p:nvSpPr>
        <p:spPr>
          <a:xfrm rot="-5400000">
            <a:off x="8641897" y="902938"/>
            <a:ext cx="270669" cy="364305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21"/>
          <p:cNvSpPr/>
          <p:nvPr/>
        </p:nvSpPr>
        <p:spPr>
          <a:xfrm rot="-5400000">
            <a:off x="8459138" y="7740"/>
            <a:ext cx="271977" cy="728599"/>
          </a:xfrm>
          <a:custGeom>
            <a:avLst/>
            <a:gdLst/>
            <a:ahLst/>
            <a:cxnLst/>
            <a:rect l="l" t="t" r="r" b="b"/>
            <a:pathLst>
              <a:path w="27654" h="63647" extrusionOk="0">
                <a:moveTo>
                  <a:pt x="1" y="1"/>
                </a:moveTo>
                <a:lnTo>
                  <a:pt x="1" y="31824"/>
                </a:lnTo>
                <a:lnTo>
                  <a:pt x="1" y="63646"/>
                </a:lnTo>
                <a:lnTo>
                  <a:pt x="27521" y="47802"/>
                </a:lnTo>
                <a:lnTo>
                  <a:pt x="27654" y="47802"/>
                </a:lnTo>
                <a:lnTo>
                  <a:pt x="27654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21"/>
          <p:cNvSpPr/>
          <p:nvPr/>
        </p:nvSpPr>
        <p:spPr>
          <a:xfrm rot="-5400000">
            <a:off x="8095632" y="189892"/>
            <a:ext cx="271977" cy="364294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4" y="0"/>
                </a:moveTo>
                <a:lnTo>
                  <a:pt x="1" y="15845"/>
                </a:lnTo>
                <a:lnTo>
                  <a:pt x="27654" y="31823"/>
                </a:lnTo>
                <a:lnTo>
                  <a:pt x="2765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21"/>
          <p:cNvSpPr/>
          <p:nvPr/>
        </p:nvSpPr>
        <p:spPr>
          <a:xfrm rot="-5400000">
            <a:off x="8277779" y="-262973"/>
            <a:ext cx="271977" cy="728588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rgbClr val="78001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21"/>
          <p:cNvSpPr/>
          <p:nvPr/>
        </p:nvSpPr>
        <p:spPr>
          <a:xfrm rot="-5400000">
            <a:off x="7685977" y="-36897"/>
            <a:ext cx="542636" cy="547213"/>
          </a:xfrm>
          <a:custGeom>
            <a:avLst/>
            <a:gdLst/>
            <a:ahLst/>
            <a:cxnLst/>
            <a:rect l="l" t="t" r="r" b="b"/>
            <a:pathLst>
              <a:path w="55174" h="47802" extrusionOk="0">
                <a:moveTo>
                  <a:pt x="27654" y="1"/>
                </a:moveTo>
                <a:lnTo>
                  <a:pt x="1" y="15979"/>
                </a:lnTo>
                <a:lnTo>
                  <a:pt x="1" y="47802"/>
                </a:lnTo>
                <a:lnTo>
                  <a:pt x="27654" y="31957"/>
                </a:lnTo>
                <a:lnTo>
                  <a:pt x="55174" y="15979"/>
                </a:lnTo>
                <a:lnTo>
                  <a:pt x="27654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21"/>
          <p:cNvSpPr/>
          <p:nvPr/>
        </p:nvSpPr>
        <p:spPr>
          <a:xfrm rot="5400000">
            <a:off x="552582" y="5071854"/>
            <a:ext cx="208511" cy="451131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2" name="Google Shape;432;p21"/>
          <p:cNvSpPr/>
          <p:nvPr/>
        </p:nvSpPr>
        <p:spPr>
          <a:xfrm rot="5400000">
            <a:off x="328193" y="5147758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21"/>
          <p:cNvSpPr/>
          <p:nvPr/>
        </p:nvSpPr>
        <p:spPr>
          <a:xfrm rot="5400000">
            <a:off x="1548474" y="5120598"/>
            <a:ext cx="60622" cy="86580"/>
          </a:xfrm>
          <a:custGeom>
            <a:avLst/>
            <a:gdLst/>
            <a:ahLst/>
            <a:cxnLst/>
            <a:rect l="l" t="t" r="r" b="b"/>
            <a:pathLst>
              <a:path w="8040" h="9174" extrusionOk="0">
                <a:moveTo>
                  <a:pt x="8040" y="0"/>
                </a:moveTo>
                <a:lnTo>
                  <a:pt x="1" y="4604"/>
                </a:lnTo>
                <a:lnTo>
                  <a:pt x="8040" y="9174"/>
                </a:lnTo>
                <a:lnTo>
                  <a:pt x="8040" y="0"/>
                </a:lnTo>
                <a:close/>
              </a:path>
            </a:pathLst>
          </a:custGeom>
          <a:solidFill>
            <a:srgbClr val="01879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p21"/>
          <p:cNvSpPr/>
          <p:nvPr/>
        </p:nvSpPr>
        <p:spPr>
          <a:xfrm rot="5400000">
            <a:off x="224442" y="4835598"/>
            <a:ext cx="415009" cy="300339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rgbClr val="FFA7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21"/>
          <p:cNvSpPr/>
          <p:nvPr/>
        </p:nvSpPr>
        <p:spPr>
          <a:xfrm rot="5400000">
            <a:off x="553083" y="4863902"/>
            <a:ext cx="207508" cy="451131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0C2E3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21"/>
          <p:cNvSpPr/>
          <p:nvPr/>
        </p:nvSpPr>
        <p:spPr>
          <a:xfrm rot="5400000">
            <a:off x="777489" y="5147255"/>
            <a:ext cx="208511" cy="300330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21"/>
          <p:cNvSpPr/>
          <p:nvPr/>
        </p:nvSpPr>
        <p:spPr>
          <a:xfrm rot="5400000">
            <a:off x="1284138" y="4659412"/>
            <a:ext cx="97341" cy="140411"/>
          </a:xfrm>
          <a:custGeom>
            <a:avLst/>
            <a:gdLst/>
            <a:ahLst/>
            <a:cxnLst/>
            <a:rect l="l" t="t" r="r" b="b"/>
            <a:pathLst>
              <a:path w="12910" h="14878" extrusionOk="0">
                <a:moveTo>
                  <a:pt x="1" y="0"/>
                </a:moveTo>
                <a:lnTo>
                  <a:pt x="1" y="14877"/>
                </a:lnTo>
                <a:lnTo>
                  <a:pt x="12910" y="7505"/>
                </a:lnTo>
                <a:lnTo>
                  <a:pt x="134" y="0"/>
                </a:lnTo>
                <a:close/>
              </a:path>
            </a:pathLst>
          </a:custGeom>
          <a:solidFill>
            <a:srgbClr val="FF823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21"/>
          <p:cNvSpPr/>
          <p:nvPr/>
        </p:nvSpPr>
        <p:spPr>
          <a:xfrm rot="5400000">
            <a:off x="328193" y="4327485"/>
            <a:ext cx="207508" cy="300339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rgbClr val="F5340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21"/>
          <p:cNvSpPr txBox="1">
            <a:spLocks noGrp="1"/>
          </p:cNvSpPr>
          <p:nvPr>
            <p:ph type="sldNum" idx="12"/>
          </p:nvPr>
        </p:nvSpPr>
        <p:spPr>
          <a:xfrm>
            <a:off x="8186570" y="4739425"/>
            <a:ext cx="910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/>
              <a:t>9/35</a:t>
            </a:r>
            <a:endParaRPr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1149</Words>
  <Application>Microsoft Office PowerPoint</Application>
  <PresentationFormat>On-screen Show (16:9)</PresentationFormat>
  <Paragraphs>324</Paragraphs>
  <Slides>53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Arvo</vt:lpstr>
      <vt:lpstr>Barlow Condensed SemiBold</vt:lpstr>
      <vt:lpstr>Barlow Condensed</vt:lpstr>
      <vt:lpstr>Simple Light</vt:lpstr>
      <vt:lpstr>PowerPoint Presentation</vt:lpstr>
      <vt:lpstr>PowerPoint Presentation</vt:lpstr>
      <vt:lpstr>Introduction</vt:lpstr>
      <vt:lpstr>        État de l’art </vt:lpstr>
      <vt:lpstr>État de l’art (1/10) </vt:lpstr>
      <vt:lpstr>État de l’art (2/10) </vt:lpstr>
      <vt:lpstr>État de l’art (3/10) </vt:lpstr>
      <vt:lpstr>État de l’art (4/10) </vt:lpstr>
      <vt:lpstr>État de l’art (5/10) </vt:lpstr>
      <vt:lpstr>État de l’art (6/10)</vt:lpstr>
      <vt:lpstr>État de l’art (7/10) </vt:lpstr>
      <vt:lpstr>État de l’art (8/10) </vt:lpstr>
      <vt:lpstr>État de l’art (10/10) </vt:lpstr>
      <vt:lpstr> Analyse des besoins </vt:lpstr>
      <vt:lpstr>Analyse des besoins (1/4)</vt:lpstr>
      <vt:lpstr>Analyse des besoins (2/4)</vt:lpstr>
      <vt:lpstr>Analyse des besoins (3/4)</vt:lpstr>
      <vt:lpstr>Analyse des besoins (4/4)</vt:lpstr>
      <vt:lpstr>        Conception </vt:lpstr>
      <vt:lpstr>Conception (1/3) </vt:lpstr>
      <vt:lpstr>Conception (2/3) </vt:lpstr>
      <vt:lpstr>Conception (3/3) </vt:lpstr>
      <vt:lpstr>           Réalisation</vt:lpstr>
      <vt:lpstr>Réalisation (1/9) </vt:lpstr>
      <vt:lpstr>Réalisation (2/9)  </vt:lpstr>
      <vt:lpstr>Réalisation (3/9)  </vt:lpstr>
      <vt:lpstr>Réalisation (4/9)  </vt:lpstr>
      <vt:lpstr>Réalisation (5/9)  </vt:lpstr>
      <vt:lpstr>Réalisation (6/9)  </vt:lpstr>
      <vt:lpstr>Réalisation (7/9)  </vt:lpstr>
      <vt:lpstr>Réalisation (8/9)  </vt:lpstr>
      <vt:lpstr>Réalisation (9/9)  </vt:lpstr>
      <vt:lpstr>Conclusion (1/2)</vt:lpstr>
      <vt:lpstr>Conclusion (2/2)</vt:lpstr>
      <vt:lpstr>MERCI DE VOTRE ATTENTION</vt:lpstr>
      <vt:lpstr>PowerPoint Presentation</vt:lpstr>
      <vt:lpstr>PowerPoint Presentation</vt:lpstr>
      <vt:lpstr>PowerPoint Presentation</vt:lpstr>
      <vt:lpstr>Réalisation   </vt:lpstr>
      <vt:lpstr>Réalisation   </vt:lpstr>
      <vt:lpstr>État de l’art (9/10)</vt:lpstr>
      <vt:lpstr>Analyse des besoins (6/7)</vt:lpstr>
      <vt:lpstr>Analyse des besoins (7/7)</vt:lpstr>
      <vt:lpstr>Conception  </vt:lpstr>
      <vt:lpstr>Réalisation  </vt:lpstr>
      <vt:lpstr>Réalisation  </vt:lpstr>
      <vt:lpstr>Réalisation   </vt:lpstr>
      <vt:lpstr>Conception  </vt:lpstr>
      <vt:lpstr>Conception  </vt:lpstr>
      <vt:lpstr>Réalisation (8/13)  </vt:lpstr>
      <vt:lpstr>Réalisation   </vt:lpstr>
      <vt:lpstr>Réalisation  </vt:lpstr>
      <vt:lpstr>Réalisation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Iheb Mar</cp:lastModifiedBy>
  <cp:revision>4</cp:revision>
  <dcterms:modified xsi:type="dcterms:W3CDTF">2021-06-15T23:35:35Z</dcterms:modified>
</cp:coreProperties>
</file>